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Squada One" charset="1" panose="02000000000000000000"/>
      <p:regular r:id="rId10"/>
    </p:embeddedFont>
    <p:embeddedFont>
      <p:font typeface="Klima" charset="1" panose="02010503040200000003"/>
      <p:regular r:id="rId11"/>
    </p:embeddedFont>
    <p:embeddedFont>
      <p:font typeface="Klima Bold" charset="1" panose="02010503040200000003"/>
      <p:regular r:id="rId12"/>
    </p:embeddedFont>
    <p:embeddedFont>
      <p:font typeface="Klima Italics" charset="1" panose="02010503040200000003"/>
      <p:regular r:id="rId13"/>
    </p:embeddedFont>
    <p:embeddedFont>
      <p:font typeface="Klima Bold Italics" charset="1" panose="02010503040200000003"/>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slides/slide1.xml" Type="http://schemas.openxmlformats.org/officeDocument/2006/relationships/slide"/><Relationship Id="rId16" Target="slides/slide2.xml" Type="http://schemas.openxmlformats.org/officeDocument/2006/relationships/slide"/><Relationship Id="rId17" Target="slides/slide3.xml" Type="http://schemas.openxmlformats.org/officeDocument/2006/relationships/slide"/><Relationship Id="rId18" Target="slides/slide4.xml" Type="http://schemas.openxmlformats.org/officeDocument/2006/relationships/slide"/><Relationship Id="rId19" Target="slides/slide5.xml" Type="http://schemas.openxmlformats.org/officeDocument/2006/relationships/slide"/><Relationship Id="rId2" Target="presProps.xml" Type="http://schemas.openxmlformats.org/officeDocument/2006/relationships/presProps"/><Relationship Id="rId20" Target="slides/slide6.xml" Type="http://schemas.openxmlformats.org/officeDocument/2006/relationships/slide"/><Relationship Id="rId21" Target="slides/slide7.xml" Type="http://schemas.openxmlformats.org/officeDocument/2006/relationships/slide"/><Relationship Id="rId22" Target="slides/slide8.xml" Type="http://schemas.openxmlformats.org/officeDocument/2006/relationships/slide"/><Relationship Id="rId23" Target="slides/slide9.xml" Type="http://schemas.openxmlformats.org/officeDocument/2006/relationships/slide"/><Relationship Id="rId24" Target="slides/slide10.xml" Type="http://schemas.openxmlformats.org/officeDocument/2006/relationships/slide"/><Relationship Id="rId25" Target="slides/slide11.xml" Type="http://schemas.openxmlformats.org/officeDocument/2006/relationships/slide"/><Relationship Id="rId26" Target="slides/slide12.xml" Type="http://schemas.openxmlformats.org/officeDocument/2006/relationships/slide"/><Relationship Id="rId27" Target="slides/slide13.xml" Type="http://schemas.openxmlformats.org/officeDocument/2006/relationships/slide"/><Relationship Id="rId28" Target="slides/slide14.xml" Type="http://schemas.openxmlformats.org/officeDocument/2006/relationships/slide"/><Relationship Id="rId29" Target="slides/slide15.xml" Type="http://schemas.openxmlformats.org/officeDocument/2006/relationships/slide"/><Relationship Id="rId3" Target="viewProps.xml" Type="http://schemas.openxmlformats.org/officeDocument/2006/relationships/viewProps"/><Relationship Id="rId30" Target="slides/slide16.xml" Type="http://schemas.openxmlformats.org/officeDocument/2006/relationships/slide"/><Relationship Id="rId31" Target="slides/slide17.xml" Type="http://schemas.openxmlformats.org/officeDocument/2006/relationships/slide"/><Relationship Id="rId32" Target="slides/slide18.xml" Type="http://schemas.openxmlformats.org/officeDocument/2006/relationships/slide"/><Relationship Id="rId33" Target="slides/slide19.xml" Type="http://schemas.openxmlformats.org/officeDocument/2006/relationships/slide"/><Relationship Id="rId34" Target="slides/slide20.xml" Type="http://schemas.openxmlformats.org/officeDocument/2006/relationships/slide"/><Relationship Id="rId35" Target="slides/slide21.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37.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38.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39.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40.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41.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11" Target="../media/image4.png" Type="http://schemas.openxmlformats.org/officeDocument/2006/relationships/image"/><Relationship Id="rId12" Target="../media/image5.svg" Type="http://schemas.openxmlformats.org/officeDocument/2006/relationships/image"/><Relationship Id="rId13" Target="../media/image46.png" Type="http://schemas.openxmlformats.org/officeDocument/2006/relationships/image"/><Relationship Id="rId14" Target="../media/image47.svg" Type="http://schemas.openxmlformats.org/officeDocument/2006/relationships/image"/><Relationship Id="rId15" Target="../media/image48.png" Type="http://schemas.openxmlformats.org/officeDocument/2006/relationships/image"/><Relationship Id="rId16" Target="../media/image49.svg" Type="http://schemas.openxmlformats.org/officeDocument/2006/relationships/image"/><Relationship Id="rId2" Target="../media/image1.jpe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44.png" Type="http://schemas.openxmlformats.org/officeDocument/2006/relationships/image"/><Relationship Id="rId8" Target="../media/image45.svg" Type="http://schemas.openxmlformats.org/officeDocument/2006/relationships/image"/><Relationship Id="rId9" Target="../media/image23.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5.svg" Type="http://schemas.openxmlformats.org/officeDocument/2006/relationships/image"/><Relationship Id="rId11" Target="../media/image11.png" Type="http://schemas.openxmlformats.org/officeDocument/2006/relationships/image"/><Relationship Id="rId12" Target="../media/image12.svg" Type="http://schemas.openxmlformats.org/officeDocument/2006/relationships/image"/><Relationship Id="rId13" Target="../media/image56.jpeg" Type="http://schemas.openxmlformats.org/officeDocument/2006/relationships/image"/><Relationship Id="rId14" Target="../media/image57.jpeg" Type="http://schemas.openxmlformats.org/officeDocument/2006/relationships/image"/><Relationship Id="rId2" Target="../media/image1.jpeg" Type="http://schemas.openxmlformats.org/officeDocument/2006/relationships/image"/><Relationship Id="rId3" Target="../media/image50.png" Type="http://schemas.openxmlformats.org/officeDocument/2006/relationships/image"/><Relationship Id="rId4" Target="../media/image51.svg" Type="http://schemas.openxmlformats.org/officeDocument/2006/relationships/image"/><Relationship Id="rId5" Target="../media/image42.png" Type="http://schemas.openxmlformats.org/officeDocument/2006/relationships/image"/><Relationship Id="rId6" Target="../media/image43.svg" Type="http://schemas.openxmlformats.org/officeDocument/2006/relationships/image"/><Relationship Id="rId7" Target="../media/image52.png" Type="http://schemas.openxmlformats.org/officeDocument/2006/relationships/image"/><Relationship Id="rId8" Target="../media/image53.svg" Type="http://schemas.openxmlformats.org/officeDocument/2006/relationships/image"/><Relationship Id="rId9" Target="../media/image54.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5.svg" Type="http://schemas.openxmlformats.org/officeDocument/2006/relationships/image"/><Relationship Id="rId11" Target="../media/image11.png" Type="http://schemas.openxmlformats.org/officeDocument/2006/relationships/image"/><Relationship Id="rId12" Target="../media/image12.svg" Type="http://schemas.openxmlformats.org/officeDocument/2006/relationships/image"/><Relationship Id="rId13" Target="../media/image58.png" Type="http://schemas.openxmlformats.org/officeDocument/2006/relationships/image"/><Relationship Id="rId14" Target="../media/image59.png" Type="http://schemas.openxmlformats.org/officeDocument/2006/relationships/image"/><Relationship Id="rId15" Target="../media/image60.png" Type="http://schemas.openxmlformats.org/officeDocument/2006/relationships/image"/><Relationship Id="rId2" Target="../media/image1.jpeg" Type="http://schemas.openxmlformats.org/officeDocument/2006/relationships/image"/><Relationship Id="rId3" Target="../media/image50.png" Type="http://schemas.openxmlformats.org/officeDocument/2006/relationships/image"/><Relationship Id="rId4" Target="../media/image51.svg" Type="http://schemas.openxmlformats.org/officeDocument/2006/relationships/image"/><Relationship Id="rId5" Target="../media/image42.png" Type="http://schemas.openxmlformats.org/officeDocument/2006/relationships/image"/><Relationship Id="rId6" Target="../media/image43.svg" Type="http://schemas.openxmlformats.org/officeDocument/2006/relationships/image"/><Relationship Id="rId7" Target="../media/image52.png" Type="http://schemas.openxmlformats.org/officeDocument/2006/relationships/image"/><Relationship Id="rId8" Target="../media/image53.svg" Type="http://schemas.openxmlformats.org/officeDocument/2006/relationships/image"/><Relationship Id="rId9" Target="../media/image54.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5.svg" Type="http://schemas.openxmlformats.org/officeDocument/2006/relationships/image"/><Relationship Id="rId11" Target="../media/image11.png" Type="http://schemas.openxmlformats.org/officeDocument/2006/relationships/image"/><Relationship Id="rId12" Target="../media/image12.svg" Type="http://schemas.openxmlformats.org/officeDocument/2006/relationships/image"/><Relationship Id="rId13" Target="../media/image61.png" Type="http://schemas.openxmlformats.org/officeDocument/2006/relationships/image"/><Relationship Id="rId14" Target="../media/image62.png" Type="http://schemas.openxmlformats.org/officeDocument/2006/relationships/image"/><Relationship Id="rId15" Target="../media/image63.png" Type="http://schemas.openxmlformats.org/officeDocument/2006/relationships/image"/><Relationship Id="rId2" Target="../media/image1.jpeg" Type="http://schemas.openxmlformats.org/officeDocument/2006/relationships/image"/><Relationship Id="rId3" Target="../media/image50.png" Type="http://schemas.openxmlformats.org/officeDocument/2006/relationships/image"/><Relationship Id="rId4" Target="../media/image51.svg" Type="http://schemas.openxmlformats.org/officeDocument/2006/relationships/image"/><Relationship Id="rId5" Target="../media/image42.png" Type="http://schemas.openxmlformats.org/officeDocument/2006/relationships/image"/><Relationship Id="rId6" Target="../media/image43.svg" Type="http://schemas.openxmlformats.org/officeDocument/2006/relationships/image"/><Relationship Id="rId7" Target="../media/image52.png" Type="http://schemas.openxmlformats.org/officeDocument/2006/relationships/image"/><Relationship Id="rId8" Target="../media/image53.svg" Type="http://schemas.openxmlformats.org/officeDocument/2006/relationships/image"/><Relationship Id="rId9" Target="../media/image54.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4.png" Type="http://schemas.openxmlformats.org/officeDocument/2006/relationships/image"/><Relationship Id="rId4" Target="../media/image65.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66.png" Type="http://schemas.openxmlformats.org/officeDocument/2006/relationships/image"/><Relationship Id="rId6" Target="../media/image67.svg" Type="http://schemas.openxmlformats.org/officeDocument/2006/relationships/image"/><Relationship Id="rId7" Target="../media/image68.png" Type="http://schemas.openxmlformats.org/officeDocument/2006/relationships/image"/><Relationship Id="rId8" Target="../media/image69.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1.png" Type="http://schemas.openxmlformats.org/officeDocument/2006/relationships/image"/><Relationship Id="rId12" Target="../media/image12.svg" Type="http://schemas.openxmlformats.org/officeDocument/2006/relationships/image"/><Relationship Id="rId13" Target="../media/image10.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4.png" Type="http://schemas.openxmlformats.org/officeDocument/2006/relationships/image"/><Relationship Id="rId12" Target="../media/image5.svg" Type="http://schemas.openxmlformats.org/officeDocument/2006/relationships/image"/><Relationship Id="rId2" Target="../media/image1.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 Id="rId7" Target="../media/image31.png" Type="http://schemas.openxmlformats.org/officeDocument/2006/relationships/image"/><Relationship Id="rId8" Target="../media/image32.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33.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3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35.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36.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TextBox 3" id="3"/>
          <p:cNvSpPr txBox="true"/>
          <p:nvPr/>
        </p:nvSpPr>
        <p:spPr>
          <a:xfrm rot="0">
            <a:off x="6718411" y="2881852"/>
            <a:ext cx="11348258" cy="4595705"/>
          </a:xfrm>
          <a:prstGeom prst="rect">
            <a:avLst/>
          </a:prstGeom>
        </p:spPr>
        <p:txBody>
          <a:bodyPr anchor="t" rtlCol="false" tIns="0" lIns="0" bIns="0" rIns="0">
            <a:spAutoFit/>
          </a:bodyPr>
          <a:lstStyle/>
          <a:p>
            <a:pPr algn="ctr">
              <a:lnSpc>
                <a:spcPts val="7224"/>
              </a:lnSpc>
            </a:pPr>
            <a:r>
              <a:rPr lang="en-US" sz="6227" spc="124">
                <a:solidFill>
                  <a:srgbClr val="000000"/>
                </a:solidFill>
                <a:latin typeface="Squada One"/>
              </a:rPr>
              <a:t>MULTIPLE DISEASE PREDICTION  (PARKINSON'S , DIABETES AND HEART DISEASES) WITH FRONTEND DEPLOYMENT</a:t>
            </a:r>
          </a:p>
          <a:p>
            <a:pPr algn="ctr" marL="0" indent="0" lvl="0">
              <a:lnSpc>
                <a:spcPts val="7224"/>
              </a:lnSpc>
            </a:pPr>
          </a:p>
        </p:txBody>
      </p:sp>
      <p:sp>
        <p:nvSpPr>
          <p:cNvPr name="Freeform 4" id="4"/>
          <p:cNvSpPr/>
          <p:nvPr/>
        </p:nvSpPr>
        <p:spPr>
          <a:xfrm flipH="false" flipV="false" rot="0">
            <a:off x="-7266972" y="4910884"/>
            <a:ext cx="15346212" cy="10665617"/>
          </a:xfrm>
          <a:custGeom>
            <a:avLst/>
            <a:gdLst/>
            <a:ahLst/>
            <a:cxnLst/>
            <a:rect r="r" b="b" t="t" l="l"/>
            <a:pathLst>
              <a:path h="10665617" w="15346212">
                <a:moveTo>
                  <a:pt x="0" y="0"/>
                </a:moveTo>
                <a:lnTo>
                  <a:pt x="15346212" y="0"/>
                </a:lnTo>
                <a:lnTo>
                  <a:pt x="15346212" y="10665617"/>
                </a:lnTo>
                <a:lnTo>
                  <a:pt x="0" y="106656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a:off x="8031174" y="2557263"/>
            <a:ext cx="8115322" cy="0"/>
          </a:xfrm>
          <a:prstGeom prst="line">
            <a:avLst/>
          </a:prstGeom>
          <a:ln cap="flat" w="38100">
            <a:solidFill>
              <a:srgbClr val="143C3C"/>
            </a:solidFill>
            <a:prstDash val="solid"/>
            <a:headEnd type="none" len="sm" w="sm"/>
            <a:tailEnd type="none" len="sm" w="sm"/>
          </a:ln>
        </p:spPr>
      </p:sp>
      <p:sp>
        <p:nvSpPr>
          <p:cNvPr name="AutoShape 6" id="6"/>
          <p:cNvSpPr/>
          <p:nvPr/>
        </p:nvSpPr>
        <p:spPr>
          <a:xfrm>
            <a:off x="7983109" y="6643322"/>
            <a:ext cx="8211453" cy="0"/>
          </a:xfrm>
          <a:prstGeom prst="line">
            <a:avLst/>
          </a:prstGeom>
          <a:ln cap="flat" w="38100">
            <a:solidFill>
              <a:srgbClr val="143C3C"/>
            </a:solidFill>
            <a:prstDash val="solid"/>
            <a:headEnd type="none" len="sm" w="sm"/>
            <a:tailEnd type="none" len="sm" w="sm"/>
          </a:ln>
        </p:spPr>
      </p:sp>
      <p:sp>
        <p:nvSpPr>
          <p:cNvPr name="Freeform 7" id="7"/>
          <p:cNvSpPr/>
          <p:nvPr/>
        </p:nvSpPr>
        <p:spPr>
          <a:xfrm flipH="false" flipV="false" rot="0">
            <a:off x="-466773" y="1028700"/>
            <a:ext cx="2914621" cy="4554095"/>
          </a:xfrm>
          <a:custGeom>
            <a:avLst/>
            <a:gdLst/>
            <a:ahLst/>
            <a:cxnLst/>
            <a:rect r="r" b="b" t="t" l="l"/>
            <a:pathLst>
              <a:path h="4554095" w="2914621">
                <a:moveTo>
                  <a:pt x="0" y="0"/>
                </a:moveTo>
                <a:lnTo>
                  <a:pt x="2914620" y="0"/>
                </a:lnTo>
                <a:lnTo>
                  <a:pt x="2914620" y="4554095"/>
                </a:lnTo>
                <a:lnTo>
                  <a:pt x="0" y="45540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2083872" y="2927872"/>
            <a:ext cx="4634539" cy="4495502"/>
          </a:xfrm>
          <a:custGeom>
            <a:avLst/>
            <a:gdLst/>
            <a:ahLst/>
            <a:cxnLst/>
            <a:rect r="r" b="b" t="t" l="l"/>
            <a:pathLst>
              <a:path h="4495502" w="4634539">
                <a:moveTo>
                  <a:pt x="0" y="0"/>
                </a:moveTo>
                <a:lnTo>
                  <a:pt x="4634539" y="0"/>
                </a:lnTo>
                <a:lnTo>
                  <a:pt x="4634539" y="4495502"/>
                </a:lnTo>
                <a:lnTo>
                  <a:pt x="0" y="44955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true" flipV="false" rot="0">
            <a:off x="15712947" y="8578858"/>
            <a:ext cx="2661800" cy="1664835"/>
          </a:xfrm>
          <a:custGeom>
            <a:avLst/>
            <a:gdLst/>
            <a:ahLst/>
            <a:cxnLst/>
            <a:rect r="r" b="b" t="t" l="l"/>
            <a:pathLst>
              <a:path h="1664835" w="2661800">
                <a:moveTo>
                  <a:pt x="2661800" y="0"/>
                </a:moveTo>
                <a:lnTo>
                  <a:pt x="0" y="0"/>
                </a:lnTo>
                <a:lnTo>
                  <a:pt x="0" y="1664834"/>
                </a:lnTo>
                <a:lnTo>
                  <a:pt x="2661800" y="1664834"/>
                </a:lnTo>
                <a:lnTo>
                  <a:pt x="266180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5911042" y="106191"/>
            <a:ext cx="2661800" cy="1664835"/>
          </a:xfrm>
          <a:custGeom>
            <a:avLst/>
            <a:gdLst/>
            <a:ahLst/>
            <a:cxnLst/>
            <a:rect r="r" b="b" t="t" l="l"/>
            <a:pathLst>
              <a:path h="1664835" w="2661800">
                <a:moveTo>
                  <a:pt x="0" y="0"/>
                </a:moveTo>
                <a:lnTo>
                  <a:pt x="2661800" y="0"/>
                </a:lnTo>
                <a:lnTo>
                  <a:pt x="2661800" y="1664835"/>
                </a:lnTo>
                <a:lnTo>
                  <a:pt x="0" y="166483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3465315" y="3392846"/>
            <a:ext cx="1871652" cy="1871652"/>
          </a:xfrm>
          <a:custGeom>
            <a:avLst/>
            <a:gdLst/>
            <a:ahLst/>
            <a:cxnLst/>
            <a:rect r="r" b="b" t="t" l="l"/>
            <a:pathLst>
              <a:path h="1871652" w="1871652">
                <a:moveTo>
                  <a:pt x="0" y="0"/>
                </a:moveTo>
                <a:lnTo>
                  <a:pt x="1871652" y="0"/>
                </a:lnTo>
                <a:lnTo>
                  <a:pt x="1871652" y="1871652"/>
                </a:lnTo>
                <a:lnTo>
                  <a:pt x="0" y="1871652"/>
                </a:lnTo>
                <a:lnTo>
                  <a:pt x="0" y="0"/>
                </a:lnTo>
                <a:close/>
              </a:path>
            </a:pathLst>
          </a:custGeom>
          <a:blipFill>
            <a:blip r:embed="rId11"/>
            <a:stretch>
              <a:fillRect l="0" t="0" r="0" b="0"/>
            </a:stretch>
          </a:blipFill>
        </p:spPr>
      </p:sp>
      <p:grpSp>
        <p:nvGrpSpPr>
          <p:cNvPr name="Group 12" id="12"/>
          <p:cNvGrpSpPr/>
          <p:nvPr/>
        </p:nvGrpSpPr>
        <p:grpSpPr>
          <a:xfrm rot="0">
            <a:off x="4739750" y="3392846"/>
            <a:ext cx="597218" cy="489585"/>
            <a:chOff x="0" y="0"/>
            <a:chExt cx="796290" cy="652780"/>
          </a:xfrm>
        </p:grpSpPr>
        <p:sp>
          <p:nvSpPr>
            <p:cNvPr name="Freeform 13" id="13"/>
            <p:cNvSpPr/>
            <p:nvPr/>
          </p:nvSpPr>
          <p:spPr>
            <a:xfrm flipH="false" flipV="false" rot="0">
              <a:off x="43180" y="43180"/>
              <a:ext cx="702310" cy="565150"/>
            </a:xfrm>
            <a:custGeom>
              <a:avLst/>
              <a:gdLst/>
              <a:ahLst/>
              <a:cxnLst/>
              <a:rect r="r" b="b" t="t" l="l"/>
              <a:pathLst>
                <a:path h="565150" w="702310">
                  <a:moveTo>
                    <a:pt x="401320" y="549910"/>
                  </a:moveTo>
                  <a:cubicBezTo>
                    <a:pt x="86360" y="436880"/>
                    <a:pt x="80010" y="430530"/>
                    <a:pt x="66040" y="414020"/>
                  </a:cubicBezTo>
                  <a:cubicBezTo>
                    <a:pt x="46990" y="391160"/>
                    <a:pt x="21590" y="353060"/>
                    <a:pt x="11430" y="318770"/>
                  </a:cubicBezTo>
                  <a:cubicBezTo>
                    <a:pt x="1270" y="284480"/>
                    <a:pt x="0" y="243840"/>
                    <a:pt x="7620" y="209550"/>
                  </a:cubicBezTo>
                  <a:cubicBezTo>
                    <a:pt x="15240" y="175260"/>
                    <a:pt x="31750" y="138430"/>
                    <a:pt x="54610" y="111760"/>
                  </a:cubicBezTo>
                  <a:cubicBezTo>
                    <a:pt x="77470" y="83820"/>
                    <a:pt x="109220" y="59690"/>
                    <a:pt x="142240" y="45720"/>
                  </a:cubicBezTo>
                  <a:cubicBezTo>
                    <a:pt x="175260" y="31750"/>
                    <a:pt x="219710" y="26670"/>
                    <a:pt x="250190" y="27940"/>
                  </a:cubicBezTo>
                  <a:cubicBezTo>
                    <a:pt x="271780" y="27940"/>
                    <a:pt x="303530" y="31750"/>
                    <a:pt x="304800" y="39370"/>
                  </a:cubicBezTo>
                  <a:cubicBezTo>
                    <a:pt x="307340" y="57150"/>
                    <a:pt x="78740" y="157480"/>
                    <a:pt x="73660" y="148590"/>
                  </a:cubicBezTo>
                  <a:cubicBezTo>
                    <a:pt x="68580" y="140970"/>
                    <a:pt x="195580" y="25400"/>
                    <a:pt x="242570" y="8890"/>
                  </a:cubicBezTo>
                  <a:cubicBezTo>
                    <a:pt x="270510" y="0"/>
                    <a:pt x="292100" y="6350"/>
                    <a:pt x="316230" y="11430"/>
                  </a:cubicBezTo>
                  <a:cubicBezTo>
                    <a:pt x="340360" y="16510"/>
                    <a:pt x="364490" y="24130"/>
                    <a:pt x="386080" y="36830"/>
                  </a:cubicBezTo>
                  <a:cubicBezTo>
                    <a:pt x="407670" y="48260"/>
                    <a:pt x="426720" y="66040"/>
                    <a:pt x="443230" y="83820"/>
                  </a:cubicBezTo>
                  <a:cubicBezTo>
                    <a:pt x="459740" y="101600"/>
                    <a:pt x="473710" y="123190"/>
                    <a:pt x="482600" y="146050"/>
                  </a:cubicBezTo>
                  <a:cubicBezTo>
                    <a:pt x="491490" y="168910"/>
                    <a:pt x="497840" y="194310"/>
                    <a:pt x="499110" y="218440"/>
                  </a:cubicBezTo>
                  <a:cubicBezTo>
                    <a:pt x="500380" y="242570"/>
                    <a:pt x="499110" y="267970"/>
                    <a:pt x="492760" y="292100"/>
                  </a:cubicBezTo>
                  <a:cubicBezTo>
                    <a:pt x="486410" y="314960"/>
                    <a:pt x="476250" y="339090"/>
                    <a:pt x="463550" y="359410"/>
                  </a:cubicBezTo>
                  <a:cubicBezTo>
                    <a:pt x="450850" y="379730"/>
                    <a:pt x="433070" y="398780"/>
                    <a:pt x="414020" y="414020"/>
                  </a:cubicBezTo>
                  <a:cubicBezTo>
                    <a:pt x="394970" y="429260"/>
                    <a:pt x="372110" y="441960"/>
                    <a:pt x="349250" y="450850"/>
                  </a:cubicBezTo>
                  <a:cubicBezTo>
                    <a:pt x="326390" y="458470"/>
                    <a:pt x="300990" y="463550"/>
                    <a:pt x="276860" y="463550"/>
                  </a:cubicBezTo>
                  <a:cubicBezTo>
                    <a:pt x="252730" y="463550"/>
                    <a:pt x="226060" y="461010"/>
                    <a:pt x="203200" y="453390"/>
                  </a:cubicBezTo>
                  <a:cubicBezTo>
                    <a:pt x="180340" y="445770"/>
                    <a:pt x="156210" y="434340"/>
                    <a:pt x="137160" y="420370"/>
                  </a:cubicBezTo>
                  <a:cubicBezTo>
                    <a:pt x="116840" y="406400"/>
                    <a:pt x="99060" y="387350"/>
                    <a:pt x="85090" y="367030"/>
                  </a:cubicBezTo>
                  <a:cubicBezTo>
                    <a:pt x="71120" y="346710"/>
                    <a:pt x="60960" y="323850"/>
                    <a:pt x="53340" y="300990"/>
                  </a:cubicBezTo>
                  <a:cubicBezTo>
                    <a:pt x="45720" y="278130"/>
                    <a:pt x="41910" y="251460"/>
                    <a:pt x="43180" y="227330"/>
                  </a:cubicBezTo>
                  <a:cubicBezTo>
                    <a:pt x="44450" y="203200"/>
                    <a:pt x="48260" y="177800"/>
                    <a:pt x="57150" y="154940"/>
                  </a:cubicBezTo>
                  <a:cubicBezTo>
                    <a:pt x="66040" y="132080"/>
                    <a:pt x="78740" y="110490"/>
                    <a:pt x="93980" y="91440"/>
                  </a:cubicBezTo>
                  <a:cubicBezTo>
                    <a:pt x="109220" y="72390"/>
                    <a:pt x="129540" y="54610"/>
                    <a:pt x="149860" y="41910"/>
                  </a:cubicBezTo>
                  <a:cubicBezTo>
                    <a:pt x="170180" y="29210"/>
                    <a:pt x="194310" y="17780"/>
                    <a:pt x="218440" y="12700"/>
                  </a:cubicBezTo>
                  <a:cubicBezTo>
                    <a:pt x="242570" y="7620"/>
                    <a:pt x="267970" y="5080"/>
                    <a:pt x="292100" y="7620"/>
                  </a:cubicBezTo>
                  <a:cubicBezTo>
                    <a:pt x="316230" y="10160"/>
                    <a:pt x="341630" y="15240"/>
                    <a:pt x="363220" y="25400"/>
                  </a:cubicBezTo>
                  <a:cubicBezTo>
                    <a:pt x="386080" y="35560"/>
                    <a:pt x="407670" y="49530"/>
                    <a:pt x="425450" y="66040"/>
                  </a:cubicBezTo>
                  <a:cubicBezTo>
                    <a:pt x="443230" y="82550"/>
                    <a:pt x="459740" y="102870"/>
                    <a:pt x="471170" y="124460"/>
                  </a:cubicBezTo>
                  <a:cubicBezTo>
                    <a:pt x="482600" y="146050"/>
                    <a:pt x="492760" y="170180"/>
                    <a:pt x="496570" y="194310"/>
                  </a:cubicBezTo>
                  <a:cubicBezTo>
                    <a:pt x="500380" y="218440"/>
                    <a:pt x="501650" y="243840"/>
                    <a:pt x="497840" y="267970"/>
                  </a:cubicBezTo>
                  <a:cubicBezTo>
                    <a:pt x="494030" y="292100"/>
                    <a:pt x="487680" y="316230"/>
                    <a:pt x="476250" y="337820"/>
                  </a:cubicBezTo>
                  <a:cubicBezTo>
                    <a:pt x="464820" y="359410"/>
                    <a:pt x="449580" y="379730"/>
                    <a:pt x="431800" y="397510"/>
                  </a:cubicBezTo>
                  <a:cubicBezTo>
                    <a:pt x="414020" y="414020"/>
                    <a:pt x="393700" y="430530"/>
                    <a:pt x="372110" y="440690"/>
                  </a:cubicBezTo>
                  <a:cubicBezTo>
                    <a:pt x="350520" y="452120"/>
                    <a:pt x="304800" y="468630"/>
                    <a:pt x="300990" y="462280"/>
                  </a:cubicBezTo>
                  <a:cubicBezTo>
                    <a:pt x="295910" y="453390"/>
                    <a:pt x="402590" y="369570"/>
                    <a:pt x="396240" y="361950"/>
                  </a:cubicBezTo>
                  <a:cubicBezTo>
                    <a:pt x="388620" y="350520"/>
                    <a:pt x="208280" y="472440"/>
                    <a:pt x="158750" y="472440"/>
                  </a:cubicBezTo>
                  <a:cubicBezTo>
                    <a:pt x="135890" y="472440"/>
                    <a:pt x="124460" y="459740"/>
                    <a:pt x="109220" y="449580"/>
                  </a:cubicBezTo>
                  <a:cubicBezTo>
                    <a:pt x="93980" y="439420"/>
                    <a:pt x="80010" y="430530"/>
                    <a:pt x="66040" y="414020"/>
                  </a:cubicBezTo>
                  <a:cubicBezTo>
                    <a:pt x="46990" y="391160"/>
                    <a:pt x="21590" y="353060"/>
                    <a:pt x="11430" y="318770"/>
                  </a:cubicBezTo>
                  <a:cubicBezTo>
                    <a:pt x="1270" y="284480"/>
                    <a:pt x="0" y="243840"/>
                    <a:pt x="7620" y="209550"/>
                  </a:cubicBezTo>
                  <a:cubicBezTo>
                    <a:pt x="15240" y="175260"/>
                    <a:pt x="31750" y="138430"/>
                    <a:pt x="54610" y="111760"/>
                  </a:cubicBezTo>
                  <a:cubicBezTo>
                    <a:pt x="77470" y="83820"/>
                    <a:pt x="109220" y="59690"/>
                    <a:pt x="142240" y="45720"/>
                  </a:cubicBezTo>
                  <a:cubicBezTo>
                    <a:pt x="175260" y="31750"/>
                    <a:pt x="205740" y="25400"/>
                    <a:pt x="250190" y="27940"/>
                  </a:cubicBezTo>
                  <a:cubicBezTo>
                    <a:pt x="325120" y="33020"/>
                    <a:pt x="476250" y="85090"/>
                    <a:pt x="546100" y="116840"/>
                  </a:cubicBezTo>
                  <a:cubicBezTo>
                    <a:pt x="588010" y="135890"/>
                    <a:pt x="614680" y="149860"/>
                    <a:pt x="638810" y="175260"/>
                  </a:cubicBezTo>
                  <a:cubicBezTo>
                    <a:pt x="662940" y="200660"/>
                    <a:pt x="683260" y="241300"/>
                    <a:pt x="693420" y="269240"/>
                  </a:cubicBezTo>
                  <a:cubicBezTo>
                    <a:pt x="701040" y="289560"/>
                    <a:pt x="702310" y="302260"/>
                    <a:pt x="702310" y="323850"/>
                  </a:cubicBezTo>
                  <a:cubicBezTo>
                    <a:pt x="702310" y="353060"/>
                    <a:pt x="695960" y="398780"/>
                    <a:pt x="680720" y="430530"/>
                  </a:cubicBezTo>
                  <a:cubicBezTo>
                    <a:pt x="665480" y="462280"/>
                    <a:pt x="638810" y="494030"/>
                    <a:pt x="610870" y="515620"/>
                  </a:cubicBezTo>
                  <a:cubicBezTo>
                    <a:pt x="582930" y="537210"/>
                    <a:pt x="544830" y="552450"/>
                    <a:pt x="510540" y="558800"/>
                  </a:cubicBezTo>
                  <a:cubicBezTo>
                    <a:pt x="474980" y="565150"/>
                    <a:pt x="401320" y="549910"/>
                    <a:pt x="401320" y="549910"/>
                  </a:cubicBezTo>
                </a:path>
              </a:pathLst>
            </a:custGeom>
            <a:solidFill>
              <a:srgbClr val="F9F5E3"/>
            </a:solidFill>
            <a:ln cap="sq">
              <a:noFill/>
              <a:prstDash val="solid"/>
              <a:miter/>
            </a:ln>
          </p:spPr>
        </p:sp>
      </p:grpSp>
      <p:sp>
        <p:nvSpPr>
          <p:cNvPr name="Freeform 14" id="14"/>
          <p:cNvSpPr/>
          <p:nvPr/>
        </p:nvSpPr>
        <p:spPr>
          <a:xfrm flipH="false" flipV="false" rot="0">
            <a:off x="654800" y="5804124"/>
            <a:ext cx="747799" cy="1619250"/>
          </a:xfrm>
          <a:custGeom>
            <a:avLst/>
            <a:gdLst/>
            <a:ahLst/>
            <a:cxnLst/>
            <a:rect r="r" b="b" t="t" l="l"/>
            <a:pathLst>
              <a:path h="1619250" w="747799">
                <a:moveTo>
                  <a:pt x="0" y="0"/>
                </a:moveTo>
                <a:lnTo>
                  <a:pt x="747800" y="0"/>
                </a:lnTo>
                <a:lnTo>
                  <a:pt x="747800" y="1619250"/>
                </a:lnTo>
                <a:lnTo>
                  <a:pt x="0" y="161925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5" id="15"/>
          <p:cNvGrpSpPr/>
          <p:nvPr/>
        </p:nvGrpSpPr>
        <p:grpSpPr>
          <a:xfrm rot="0">
            <a:off x="13581982" y="316956"/>
            <a:ext cx="4045694" cy="711744"/>
            <a:chOff x="0" y="0"/>
            <a:chExt cx="5394259" cy="948992"/>
          </a:xfrm>
        </p:grpSpPr>
        <p:grpSp>
          <p:nvGrpSpPr>
            <p:cNvPr name="Group 16" id="16"/>
            <p:cNvGrpSpPr/>
            <p:nvPr/>
          </p:nvGrpSpPr>
          <p:grpSpPr>
            <a:xfrm rot="0">
              <a:off x="0" y="184480"/>
              <a:ext cx="5394259" cy="580032"/>
              <a:chOff x="0" y="0"/>
              <a:chExt cx="1214331" cy="130574"/>
            </a:xfrm>
          </p:grpSpPr>
          <p:sp>
            <p:nvSpPr>
              <p:cNvPr name="Freeform 17" id="17"/>
              <p:cNvSpPr/>
              <p:nvPr/>
            </p:nvSpPr>
            <p:spPr>
              <a:xfrm flipH="false" flipV="false" rot="0">
                <a:off x="0" y="0"/>
                <a:ext cx="1214331" cy="130574"/>
              </a:xfrm>
              <a:custGeom>
                <a:avLst/>
                <a:gdLst/>
                <a:ahLst/>
                <a:cxnLst/>
                <a:rect r="r" b="b" t="t" l="l"/>
                <a:pathLst>
                  <a:path h="130574" w="1214331">
                    <a:moveTo>
                      <a:pt x="65287" y="0"/>
                    </a:moveTo>
                    <a:lnTo>
                      <a:pt x="1149044" y="0"/>
                    </a:lnTo>
                    <a:cubicBezTo>
                      <a:pt x="1166359" y="0"/>
                      <a:pt x="1182965" y="6878"/>
                      <a:pt x="1195209" y="19122"/>
                    </a:cubicBezTo>
                    <a:cubicBezTo>
                      <a:pt x="1207452" y="31366"/>
                      <a:pt x="1214331" y="47972"/>
                      <a:pt x="1214331" y="65287"/>
                    </a:cubicBezTo>
                    <a:lnTo>
                      <a:pt x="1214331" y="65287"/>
                    </a:lnTo>
                    <a:cubicBezTo>
                      <a:pt x="1214331" y="101344"/>
                      <a:pt x="1185101" y="130574"/>
                      <a:pt x="1149044" y="130574"/>
                    </a:cubicBezTo>
                    <a:lnTo>
                      <a:pt x="65287" y="130574"/>
                    </a:lnTo>
                    <a:cubicBezTo>
                      <a:pt x="29230" y="130574"/>
                      <a:pt x="0" y="101344"/>
                      <a:pt x="0" y="65287"/>
                    </a:cubicBezTo>
                    <a:lnTo>
                      <a:pt x="0" y="65287"/>
                    </a:lnTo>
                    <a:cubicBezTo>
                      <a:pt x="0" y="29230"/>
                      <a:pt x="29230" y="0"/>
                      <a:pt x="65287" y="0"/>
                    </a:cubicBezTo>
                    <a:close/>
                  </a:path>
                </a:pathLst>
              </a:custGeom>
              <a:solidFill>
                <a:srgbClr val="C55039"/>
              </a:solidFill>
            </p:spPr>
          </p:sp>
          <p:sp>
            <p:nvSpPr>
              <p:cNvPr name="TextBox 18" id="18"/>
              <p:cNvSpPr txBox="true"/>
              <p:nvPr/>
            </p:nvSpPr>
            <p:spPr>
              <a:xfrm>
                <a:off x="0" y="-57150"/>
                <a:ext cx="1214331" cy="187724"/>
              </a:xfrm>
              <a:prstGeom prst="rect">
                <a:avLst/>
              </a:prstGeom>
            </p:spPr>
            <p:txBody>
              <a:bodyPr anchor="ctr" rtlCol="false" tIns="45864" lIns="45864" bIns="45864" rIns="45864"/>
              <a:lstStyle/>
              <a:p>
                <a:pPr algn="ctr">
                  <a:lnSpc>
                    <a:spcPts val="1948"/>
                  </a:lnSpc>
                </a:pPr>
                <a:r>
                  <a:rPr lang="en-US" sz="1391">
                    <a:solidFill>
                      <a:srgbClr val="000000"/>
                    </a:solidFill>
                    <a:latin typeface="Klima"/>
                  </a:rPr>
                  <a:t>       Department of AI &amp; ML, SIT, Pune</a:t>
                </a:r>
              </a:p>
            </p:txBody>
          </p:sp>
        </p:grpSp>
        <p:grpSp>
          <p:nvGrpSpPr>
            <p:cNvPr name="Group 19" id="19"/>
            <p:cNvGrpSpPr/>
            <p:nvPr/>
          </p:nvGrpSpPr>
          <p:grpSpPr>
            <a:xfrm rot="0">
              <a:off x="0" y="0"/>
              <a:ext cx="948992" cy="948992"/>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5039"/>
              </a:solidFill>
            </p:spPr>
          </p:sp>
          <p:sp>
            <p:nvSpPr>
              <p:cNvPr name="TextBox 21" id="21"/>
              <p:cNvSpPr txBox="true"/>
              <p:nvPr/>
            </p:nvSpPr>
            <p:spPr>
              <a:xfrm>
                <a:off x="76200" y="-19050"/>
                <a:ext cx="660400" cy="755650"/>
              </a:xfrm>
              <a:prstGeom prst="rect">
                <a:avLst/>
              </a:prstGeom>
            </p:spPr>
            <p:txBody>
              <a:bodyPr anchor="ctr" rtlCol="false" tIns="45864" lIns="45864" bIns="45864" rIns="45864"/>
              <a:lstStyle/>
              <a:p>
                <a:pPr algn="ctr">
                  <a:lnSpc>
                    <a:spcPts val="3220"/>
                  </a:lnSpc>
                </a:pPr>
                <a:r>
                  <a:rPr lang="en-US" sz="2300">
                    <a:solidFill>
                      <a:srgbClr val="000000"/>
                    </a:solidFill>
                    <a:latin typeface="Klima"/>
                  </a:rPr>
                  <a:t>1</a:t>
                </a:r>
              </a:p>
            </p:txBody>
          </p:sp>
        </p:grpSp>
      </p:grpSp>
      <p:sp>
        <p:nvSpPr>
          <p:cNvPr name="TextBox 22" id="22"/>
          <p:cNvSpPr txBox="true"/>
          <p:nvPr/>
        </p:nvSpPr>
        <p:spPr>
          <a:xfrm rot="0">
            <a:off x="8572842" y="6964812"/>
            <a:ext cx="7031987" cy="1614046"/>
          </a:xfrm>
          <a:prstGeom prst="rect">
            <a:avLst/>
          </a:prstGeom>
        </p:spPr>
        <p:txBody>
          <a:bodyPr anchor="t" rtlCol="false" tIns="0" lIns="0" bIns="0" rIns="0">
            <a:spAutoFit/>
          </a:bodyPr>
          <a:lstStyle/>
          <a:p>
            <a:pPr algn="ctr">
              <a:lnSpc>
                <a:spcPts val="3161"/>
              </a:lnSpc>
            </a:pPr>
            <a:r>
              <a:rPr lang="en-US" sz="2725" spc="54">
                <a:solidFill>
                  <a:srgbClr val="000000"/>
                </a:solidFill>
                <a:latin typeface="Squada One"/>
              </a:rPr>
              <a:t>SNEH PATEL - 22070126113</a:t>
            </a:r>
          </a:p>
          <a:p>
            <a:pPr algn="ctr">
              <a:lnSpc>
                <a:spcPts val="3161"/>
              </a:lnSpc>
            </a:pPr>
            <a:r>
              <a:rPr lang="en-US" sz="2725" spc="54">
                <a:solidFill>
                  <a:srgbClr val="000000"/>
                </a:solidFill>
                <a:latin typeface="Squada One"/>
              </a:rPr>
              <a:t>SHUBH AGRAWAL - 22070126108</a:t>
            </a:r>
          </a:p>
          <a:p>
            <a:pPr algn="ctr">
              <a:lnSpc>
                <a:spcPts val="3161"/>
              </a:lnSpc>
            </a:pPr>
            <a:r>
              <a:rPr lang="en-US" sz="2725" spc="54">
                <a:solidFill>
                  <a:srgbClr val="000000"/>
                </a:solidFill>
                <a:latin typeface="Squada One"/>
              </a:rPr>
              <a:t>SHREYASEE SHINDE - 22070126106</a:t>
            </a:r>
          </a:p>
          <a:p>
            <a:pPr algn="ctr" marL="0" indent="0" lvl="0">
              <a:lnSpc>
                <a:spcPts val="3161"/>
              </a:lnSpc>
            </a:pPr>
          </a:p>
        </p:txBody>
      </p:sp>
      <p:sp>
        <p:nvSpPr>
          <p:cNvPr name="TextBox 23" id="23"/>
          <p:cNvSpPr txBox="true"/>
          <p:nvPr/>
        </p:nvSpPr>
        <p:spPr>
          <a:xfrm rot="0">
            <a:off x="8234621" y="1947671"/>
            <a:ext cx="7478326" cy="413896"/>
          </a:xfrm>
          <a:prstGeom prst="rect">
            <a:avLst/>
          </a:prstGeom>
        </p:spPr>
        <p:txBody>
          <a:bodyPr anchor="t" rtlCol="false" tIns="0" lIns="0" bIns="0" rIns="0">
            <a:spAutoFit/>
          </a:bodyPr>
          <a:lstStyle/>
          <a:p>
            <a:pPr algn="ctr" marL="0" indent="0" lvl="0">
              <a:lnSpc>
                <a:spcPts val="3161"/>
              </a:lnSpc>
            </a:pPr>
            <a:r>
              <a:rPr lang="en-US" sz="2725" spc="54">
                <a:solidFill>
                  <a:srgbClr val="000000"/>
                </a:solidFill>
                <a:latin typeface="Squada One"/>
              </a:rPr>
              <a:t>PDS AIML- B2</a:t>
            </a:r>
          </a:p>
        </p:txBody>
      </p:sp>
      <p:sp>
        <p:nvSpPr>
          <p:cNvPr name="TextBox 24" id="24"/>
          <p:cNvSpPr txBox="true"/>
          <p:nvPr/>
        </p:nvSpPr>
        <p:spPr>
          <a:xfrm rot="0">
            <a:off x="6737461" y="2827669"/>
            <a:ext cx="11348258" cy="4595705"/>
          </a:xfrm>
          <a:prstGeom prst="rect">
            <a:avLst/>
          </a:prstGeom>
        </p:spPr>
        <p:txBody>
          <a:bodyPr anchor="t" rtlCol="false" tIns="0" lIns="0" bIns="0" rIns="0">
            <a:spAutoFit/>
          </a:bodyPr>
          <a:lstStyle/>
          <a:p>
            <a:pPr algn="ctr">
              <a:lnSpc>
                <a:spcPts val="7224"/>
              </a:lnSpc>
            </a:pPr>
            <a:r>
              <a:rPr lang="en-US" sz="6227" spc="124">
                <a:solidFill>
                  <a:srgbClr val="C55039"/>
                </a:solidFill>
                <a:latin typeface="Squada One"/>
              </a:rPr>
              <a:t>MULTIPLE DISEASE PREDICTION  (PARKINSON'S , DIABETES AND HEART DISEASES) WITH FRONTEND DEPLOYMENT</a:t>
            </a:r>
          </a:p>
          <a:p>
            <a:pPr algn="ctr" marL="0" indent="0" lvl="0">
              <a:lnSpc>
                <a:spcPts val="7224"/>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false" flipV="true" rot="0">
            <a:off x="-1133714" y="9603883"/>
            <a:ext cx="20555429" cy="2389569"/>
          </a:xfrm>
          <a:custGeom>
            <a:avLst/>
            <a:gdLst/>
            <a:ahLst/>
            <a:cxnLst/>
            <a:rect r="r" b="b" t="t" l="l"/>
            <a:pathLst>
              <a:path h="2389569" w="20555429">
                <a:moveTo>
                  <a:pt x="0" y="2389568"/>
                </a:moveTo>
                <a:lnTo>
                  <a:pt x="20555428" y="2389568"/>
                </a:lnTo>
                <a:lnTo>
                  <a:pt x="20555428" y="0"/>
                </a:lnTo>
                <a:lnTo>
                  <a:pt x="0" y="0"/>
                </a:lnTo>
                <a:lnTo>
                  <a:pt x="0" y="238956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361157" y="1863433"/>
            <a:ext cx="12859196" cy="7522630"/>
          </a:xfrm>
          <a:custGeom>
            <a:avLst/>
            <a:gdLst/>
            <a:ahLst/>
            <a:cxnLst/>
            <a:rect r="r" b="b" t="t" l="l"/>
            <a:pathLst>
              <a:path h="7522630" w="12859196">
                <a:moveTo>
                  <a:pt x="0" y="0"/>
                </a:moveTo>
                <a:lnTo>
                  <a:pt x="12859195" y="0"/>
                </a:lnTo>
                <a:lnTo>
                  <a:pt x="12859195" y="7522629"/>
                </a:lnTo>
                <a:lnTo>
                  <a:pt x="0" y="75226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2341" y="5143500"/>
            <a:ext cx="2914621" cy="4554095"/>
          </a:xfrm>
          <a:custGeom>
            <a:avLst/>
            <a:gdLst/>
            <a:ahLst/>
            <a:cxnLst/>
            <a:rect r="r" b="b" t="t" l="l"/>
            <a:pathLst>
              <a:path h="4554095" w="2914621">
                <a:moveTo>
                  <a:pt x="0" y="0"/>
                </a:moveTo>
                <a:lnTo>
                  <a:pt x="2914621" y="0"/>
                </a:lnTo>
                <a:lnTo>
                  <a:pt x="2914621" y="4554095"/>
                </a:lnTo>
                <a:lnTo>
                  <a:pt x="0" y="455409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4020313" y="466890"/>
            <a:ext cx="4045694" cy="711744"/>
            <a:chOff x="0" y="0"/>
            <a:chExt cx="5394259" cy="948992"/>
          </a:xfrm>
        </p:grpSpPr>
        <p:grpSp>
          <p:nvGrpSpPr>
            <p:cNvPr name="Group 7" id="7"/>
            <p:cNvGrpSpPr/>
            <p:nvPr/>
          </p:nvGrpSpPr>
          <p:grpSpPr>
            <a:xfrm rot="0">
              <a:off x="0" y="184480"/>
              <a:ext cx="5394259" cy="580032"/>
              <a:chOff x="0" y="0"/>
              <a:chExt cx="1214331" cy="130574"/>
            </a:xfrm>
          </p:grpSpPr>
          <p:sp>
            <p:nvSpPr>
              <p:cNvPr name="Freeform 8" id="8"/>
              <p:cNvSpPr/>
              <p:nvPr/>
            </p:nvSpPr>
            <p:spPr>
              <a:xfrm flipH="false" flipV="false" rot="0">
                <a:off x="0" y="0"/>
                <a:ext cx="1214331" cy="130574"/>
              </a:xfrm>
              <a:custGeom>
                <a:avLst/>
                <a:gdLst/>
                <a:ahLst/>
                <a:cxnLst/>
                <a:rect r="r" b="b" t="t" l="l"/>
                <a:pathLst>
                  <a:path h="130574" w="1214331">
                    <a:moveTo>
                      <a:pt x="65287" y="0"/>
                    </a:moveTo>
                    <a:lnTo>
                      <a:pt x="1149044" y="0"/>
                    </a:lnTo>
                    <a:cubicBezTo>
                      <a:pt x="1166359" y="0"/>
                      <a:pt x="1182965" y="6878"/>
                      <a:pt x="1195209" y="19122"/>
                    </a:cubicBezTo>
                    <a:cubicBezTo>
                      <a:pt x="1207452" y="31366"/>
                      <a:pt x="1214331" y="47972"/>
                      <a:pt x="1214331" y="65287"/>
                    </a:cubicBezTo>
                    <a:lnTo>
                      <a:pt x="1214331" y="65287"/>
                    </a:lnTo>
                    <a:cubicBezTo>
                      <a:pt x="1214331" y="101344"/>
                      <a:pt x="1185101" y="130574"/>
                      <a:pt x="1149044" y="130574"/>
                    </a:cubicBezTo>
                    <a:lnTo>
                      <a:pt x="65287" y="130574"/>
                    </a:lnTo>
                    <a:cubicBezTo>
                      <a:pt x="29230" y="130574"/>
                      <a:pt x="0" y="101344"/>
                      <a:pt x="0" y="65287"/>
                    </a:cubicBezTo>
                    <a:lnTo>
                      <a:pt x="0" y="65287"/>
                    </a:lnTo>
                    <a:cubicBezTo>
                      <a:pt x="0" y="29230"/>
                      <a:pt x="29230" y="0"/>
                      <a:pt x="65287" y="0"/>
                    </a:cubicBezTo>
                    <a:close/>
                  </a:path>
                </a:pathLst>
              </a:custGeom>
              <a:solidFill>
                <a:srgbClr val="C55039"/>
              </a:solidFill>
            </p:spPr>
          </p:sp>
          <p:sp>
            <p:nvSpPr>
              <p:cNvPr name="TextBox 9" id="9"/>
              <p:cNvSpPr txBox="true"/>
              <p:nvPr/>
            </p:nvSpPr>
            <p:spPr>
              <a:xfrm>
                <a:off x="0" y="-57150"/>
                <a:ext cx="1214331" cy="187724"/>
              </a:xfrm>
              <a:prstGeom prst="rect">
                <a:avLst/>
              </a:prstGeom>
            </p:spPr>
            <p:txBody>
              <a:bodyPr anchor="ctr" rtlCol="false" tIns="45864" lIns="45864" bIns="45864" rIns="45864"/>
              <a:lstStyle/>
              <a:p>
                <a:pPr algn="ctr">
                  <a:lnSpc>
                    <a:spcPts val="1948"/>
                  </a:lnSpc>
                </a:pPr>
                <a:r>
                  <a:rPr lang="en-US" sz="1391">
                    <a:solidFill>
                      <a:srgbClr val="000000"/>
                    </a:solidFill>
                    <a:latin typeface="Klima"/>
                  </a:rPr>
                  <a:t>       Department of AI &amp; ML, SIT, Pune</a:t>
                </a:r>
              </a:p>
            </p:txBody>
          </p:sp>
        </p:grpSp>
        <p:grpSp>
          <p:nvGrpSpPr>
            <p:cNvPr name="Group 10" id="10"/>
            <p:cNvGrpSpPr/>
            <p:nvPr/>
          </p:nvGrpSpPr>
          <p:grpSpPr>
            <a:xfrm rot="0">
              <a:off x="0" y="0"/>
              <a:ext cx="948992" cy="94899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5039"/>
              </a:solidFill>
            </p:spPr>
          </p:sp>
          <p:sp>
            <p:nvSpPr>
              <p:cNvPr name="TextBox 12" id="12"/>
              <p:cNvSpPr txBox="true"/>
              <p:nvPr/>
            </p:nvSpPr>
            <p:spPr>
              <a:xfrm>
                <a:off x="76200" y="-19050"/>
                <a:ext cx="660400" cy="755650"/>
              </a:xfrm>
              <a:prstGeom prst="rect">
                <a:avLst/>
              </a:prstGeom>
            </p:spPr>
            <p:txBody>
              <a:bodyPr anchor="ctr" rtlCol="false" tIns="45864" lIns="45864" bIns="45864" rIns="45864"/>
              <a:lstStyle/>
              <a:p>
                <a:pPr algn="ctr">
                  <a:lnSpc>
                    <a:spcPts val="3220"/>
                  </a:lnSpc>
                </a:pPr>
                <a:r>
                  <a:rPr lang="en-US" sz="2300">
                    <a:solidFill>
                      <a:srgbClr val="000000"/>
                    </a:solidFill>
                    <a:latin typeface="Klima"/>
                  </a:rPr>
                  <a:t>10</a:t>
                </a:r>
              </a:p>
            </p:txBody>
          </p:sp>
        </p:grpSp>
      </p:grpSp>
      <p:sp>
        <p:nvSpPr>
          <p:cNvPr name="Freeform 13" id="13"/>
          <p:cNvSpPr/>
          <p:nvPr/>
        </p:nvSpPr>
        <p:spPr>
          <a:xfrm flipH="false" flipV="false" rot="0">
            <a:off x="5089239" y="2308117"/>
            <a:ext cx="9403032" cy="6166282"/>
          </a:xfrm>
          <a:custGeom>
            <a:avLst/>
            <a:gdLst/>
            <a:ahLst/>
            <a:cxnLst/>
            <a:rect r="r" b="b" t="t" l="l"/>
            <a:pathLst>
              <a:path h="6166282" w="9403032">
                <a:moveTo>
                  <a:pt x="0" y="0"/>
                </a:moveTo>
                <a:lnTo>
                  <a:pt x="9403031" y="0"/>
                </a:lnTo>
                <a:lnTo>
                  <a:pt x="9403031" y="6166283"/>
                </a:lnTo>
                <a:lnTo>
                  <a:pt x="0" y="6166283"/>
                </a:lnTo>
                <a:lnTo>
                  <a:pt x="0" y="0"/>
                </a:lnTo>
                <a:close/>
              </a:path>
            </a:pathLst>
          </a:custGeom>
          <a:blipFill>
            <a:blip r:embed="rId9"/>
            <a:stretch>
              <a:fillRect l="0" t="0" r="0" b="0"/>
            </a:stretch>
          </a:blipFill>
        </p:spPr>
      </p:sp>
      <p:sp>
        <p:nvSpPr>
          <p:cNvPr name="TextBox 14" id="14"/>
          <p:cNvSpPr txBox="true"/>
          <p:nvPr/>
        </p:nvSpPr>
        <p:spPr>
          <a:xfrm rot="0">
            <a:off x="9139238" y="4877435"/>
            <a:ext cx="9525" cy="436880"/>
          </a:xfrm>
          <a:prstGeom prst="rect">
            <a:avLst/>
          </a:prstGeom>
        </p:spPr>
        <p:txBody>
          <a:bodyPr anchor="t" rtlCol="false" tIns="0" lIns="0" bIns="0" rIns="0">
            <a:spAutoFit/>
          </a:bodyPr>
          <a:lstStyle/>
          <a:p>
            <a:pPr algn="ctr">
              <a:lnSpc>
                <a:spcPts val="3220"/>
              </a:lnSpc>
              <a:spcBef>
                <a:spcPct val="0"/>
              </a:spcBef>
            </a:pPr>
          </a:p>
        </p:txBody>
      </p:sp>
      <p:sp>
        <p:nvSpPr>
          <p:cNvPr name="TextBox 15" id="15"/>
          <p:cNvSpPr txBox="true"/>
          <p:nvPr/>
        </p:nvSpPr>
        <p:spPr>
          <a:xfrm rot="0">
            <a:off x="866168" y="506844"/>
            <a:ext cx="12904843" cy="1133145"/>
          </a:xfrm>
          <a:prstGeom prst="rect">
            <a:avLst/>
          </a:prstGeom>
        </p:spPr>
        <p:txBody>
          <a:bodyPr anchor="t" rtlCol="false" tIns="0" lIns="0" bIns="0" rIns="0">
            <a:spAutoFit/>
          </a:bodyPr>
          <a:lstStyle/>
          <a:p>
            <a:pPr algn="l" marL="0" indent="0" lvl="0">
              <a:lnSpc>
                <a:spcPts val="8847"/>
              </a:lnSpc>
              <a:spcBef>
                <a:spcPct val="0"/>
              </a:spcBef>
            </a:pPr>
            <a:r>
              <a:rPr lang="en-US" sz="7372">
                <a:solidFill>
                  <a:srgbClr val="000000"/>
                </a:solidFill>
                <a:latin typeface="Squada One"/>
              </a:rPr>
              <a:t>EDA GRAPHS OF DATASET ( HEART )</a:t>
            </a:r>
          </a:p>
        </p:txBody>
      </p:sp>
      <p:sp>
        <p:nvSpPr>
          <p:cNvPr name="TextBox 16" id="16"/>
          <p:cNvSpPr txBox="true"/>
          <p:nvPr/>
        </p:nvSpPr>
        <p:spPr>
          <a:xfrm rot="0">
            <a:off x="866168" y="457365"/>
            <a:ext cx="12904843" cy="1133145"/>
          </a:xfrm>
          <a:prstGeom prst="rect">
            <a:avLst/>
          </a:prstGeom>
        </p:spPr>
        <p:txBody>
          <a:bodyPr anchor="t" rtlCol="false" tIns="0" lIns="0" bIns="0" rIns="0">
            <a:spAutoFit/>
          </a:bodyPr>
          <a:lstStyle/>
          <a:p>
            <a:pPr algn="l" marL="0" indent="0" lvl="0">
              <a:lnSpc>
                <a:spcPts val="8847"/>
              </a:lnSpc>
              <a:spcBef>
                <a:spcPct val="0"/>
              </a:spcBef>
            </a:pPr>
            <a:r>
              <a:rPr lang="en-US" sz="7372">
                <a:solidFill>
                  <a:srgbClr val="C55039"/>
                </a:solidFill>
                <a:latin typeface="Squada One"/>
              </a:rPr>
              <a:t>EDA GRAPHS OF DATASET ( HEART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false" flipV="true" rot="0">
            <a:off x="-1133714" y="9603883"/>
            <a:ext cx="20555429" cy="2389569"/>
          </a:xfrm>
          <a:custGeom>
            <a:avLst/>
            <a:gdLst/>
            <a:ahLst/>
            <a:cxnLst/>
            <a:rect r="r" b="b" t="t" l="l"/>
            <a:pathLst>
              <a:path h="2389569" w="20555429">
                <a:moveTo>
                  <a:pt x="0" y="2389568"/>
                </a:moveTo>
                <a:lnTo>
                  <a:pt x="20555428" y="2389568"/>
                </a:lnTo>
                <a:lnTo>
                  <a:pt x="20555428" y="0"/>
                </a:lnTo>
                <a:lnTo>
                  <a:pt x="0" y="0"/>
                </a:lnTo>
                <a:lnTo>
                  <a:pt x="0" y="238956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361157" y="1863433"/>
            <a:ext cx="12859196" cy="7522630"/>
          </a:xfrm>
          <a:custGeom>
            <a:avLst/>
            <a:gdLst/>
            <a:ahLst/>
            <a:cxnLst/>
            <a:rect r="r" b="b" t="t" l="l"/>
            <a:pathLst>
              <a:path h="7522630" w="12859196">
                <a:moveTo>
                  <a:pt x="0" y="0"/>
                </a:moveTo>
                <a:lnTo>
                  <a:pt x="12859195" y="0"/>
                </a:lnTo>
                <a:lnTo>
                  <a:pt x="12859195" y="7522629"/>
                </a:lnTo>
                <a:lnTo>
                  <a:pt x="0" y="75226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2341" y="5143500"/>
            <a:ext cx="2914621" cy="4554095"/>
          </a:xfrm>
          <a:custGeom>
            <a:avLst/>
            <a:gdLst/>
            <a:ahLst/>
            <a:cxnLst/>
            <a:rect r="r" b="b" t="t" l="l"/>
            <a:pathLst>
              <a:path h="4554095" w="2914621">
                <a:moveTo>
                  <a:pt x="0" y="0"/>
                </a:moveTo>
                <a:lnTo>
                  <a:pt x="2914621" y="0"/>
                </a:lnTo>
                <a:lnTo>
                  <a:pt x="2914621" y="4554095"/>
                </a:lnTo>
                <a:lnTo>
                  <a:pt x="0" y="455409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4020313" y="466890"/>
            <a:ext cx="4045694" cy="711744"/>
            <a:chOff x="0" y="0"/>
            <a:chExt cx="5394259" cy="948992"/>
          </a:xfrm>
        </p:grpSpPr>
        <p:grpSp>
          <p:nvGrpSpPr>
            <p:cNvPr name="Group 7" id="7"/>
            <p:cNvGrpSpPr/>
            <p:nvPr/>
          </p:nvGrpSpPr>
          <p:grpSpPr>
            <a:xfrm rot="0">
              <a:off x="0" y="184480"/>
              <a:ext cx="5394259" cy="580032"/>
              <a:chOff x="0" y="0"/>
              <a:chExt cx="1214331" cy="130574"/>
            </a:xfrm>
          </p:grpSpPr>
          <p:sp>
            <p:nvSpPr>
              <p:cNvPr name="Freeform 8" id="8"/>
              <p:cNvSpPr/>
              <p:nvPr/>
            </p:nvSpPr>
            <p:spPr>
              <a:xfrm flipH="false" flipV="false" rot="0">
                <a:off x="0" y="0"/>
                <a:ext cx="1214331" cy="130574"/>
              </a:xfrm>
              <a:custGeom>
                <a:avLst/>
                <a:gdLst/>
                <a:ahLst/>
                <a:cxnLst/>
                <a:rect r="r" b="b" t="t" l="l"/>
                <a:pathLst>
                  <a:path h="130574" w="1214331">
                    <a:moveTo>
                      <a:pt x="65287" y="0"/>
                    </a:moveTo>
                    <a:lnTo>
                      <a:pt x="1149044" y="0"/>
                    </a:lnTo>
                    <a:cubicBezTo>
                      <a:pt x="1166359" y="0"/>
                      <a:pt x="1182965" y="6878"/>
                      <a:pt x="1195209" y="19122"/>
                    </a:cubicBezTo>
                    <a:cubicBezTo>
                      <a:pt x="1207452" y="31366"/>
                      <a:pt x="1214331" y="47972"/>
                      <a:pt x="1214331" y="65287"/>
                    </a:cubicBezTo>
                    <a:lnTo>
                      <a:pt x="1214331" y="65287"/>
                    </a:lnTo>
                    <a:cubicBezTo>
                      <a:pt x="1214331" y="101344"/>
                      <a:pt x="1185101" y="130574"/>
                      <a:pt x="1149044" y="130574"/>
                    </a:cubicBezTo>
                    <a:lnTo>
                      <a:pt x="65287" y="130574"/>
                    </a:lnTo>
                    <a:cubicBezTo>
                      <a:pt x="29230" y="130574"/>
                      <a:pt x="0" y="101344"/>
                      <a:pt x="0" y="65287"/>
                    </a:cubicBezTo>
                    <a:lnTo>
                      <a:pt x="0" y="65287"/>
                    </a:lnTo>
                    <a:cubicBezTo>
                      <a:pt x="0" y="29230"/>
                      <a:pt x="29230" y="0"/>
                      <a:pt x="65287" y="0"/>
                    </a:cubicBezTo>
                    <a:close/>
                  </a:path>
                </a:pathLst>
              </a:custGeom>
              <a:solidFill>
                <a:srgbClr val="C55039"/>
              </a:solidFill>
            </p:spPr>
          </p:sp>
          <p:sp>
            <p:nvSpPr>
              <p:cNvPr name="TextBox 9" id="9"/>
              <p:cNvSpPr txBox="true"/>
              <p:nvPr/>
            </p:nvSpPr>
            <p:spPr>
              <a:xfrm>
                <a:off x="0" y="-57150"/>
                <a:ext cx="1214331" cy="187724"/>
              </a:xfrm>
              <a:prstGeom prst="rect">
                <a:avLst/>
              </a:prstGeom>
            </p:spPr>
            <p:txBody>
              <a:bodyPr anchor="ctr" rtlCol="false" tIns="45864" lIns="45864" bIns="45864" rIns="45864"/>
              <a:lstStyle/>
              <a:p>
                <a:pPr algn="ctr">
                  <a:lnSpc>
                    <a:spcPts val="1948"/>
                  </a:lnSpc>
                </a:pPr>
                <a:r>
                  <a:rPr lang="en-US" sz="1391">
                    <a:solidFill>
                      <a:srgbClr val="000000"/>
                    </a:solidFill>
                    <a:latin typeface="Klima"/>
                  </a:rPr>
                  <a:t>       Department of AI &amp; ML, SIT, Pune</a:t>
                </a:r>
              </a:p>
            </p:txBody>
          </p:sp>
        </p:grpSp>
        <p:grpSp>
          <p:nvGrpSpPr>
            <p:cNvPr name="Group 10" id="10"/>
            <p:cNvGrpSpPr/>
            <p:nvPr/>
          </p:nvGrpSpPr>
          <p:grpSpPr>
            <a:xfrm rot="0">
              <a:off x="0" y="0"/>
              <a:ext cx="948992" cy="94899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5039"/>
              </a:solidFill>
            </p:spPr>
          </p:sp>
          <p:sp>
            <p:nvSpPr>
              <p:cNvPr name="TextBox 12" id="12"/>
              <p:cNvSpPr txBox="true"/>
              <p:nvPr/>
            </p:nvSpPr>
            <p:spPr>
              <a:xfrm>
                <a:off x="76200" y="-19050"/>
                <a:ext cx="660400" cy="755650"/>
              </a:xfrm>
              <a:prstGeom prst="rect">
                <a:avLst/>
              </a:prstGeom>
            </p:spPr>
            <p:txBody>
              <a:bodyPr anchor="ctr" rtlCol="false" tIns="45864" lIns="45864" bIns="45864" rIns="45864"/>
              <a:lstStyle/>
              <a:p>
                <a:pPr algn="ctr">
                  <a:lnSpc>
                    <a:spcPts val="3220"/>
                  </a:lnSpc>
                </a:pPr>
                <a:r>
                  <a:rPr lang="en-US" sz="2300">
                    <a:solidFill>
                      <a:srgbClr val="000000"/>
                    </a:solidFill>
                    <a:latin typeface="Klima"/>
                  </a:rPr>
                  <a:t>11</a:t>
                </a:r>
              </a:p>
            </p:txBody>
          </p:sp>
        </p:grpSp>
      </p:grpSp>
      <p:sp>
        <p:nvSpPr>
          <p:cNvPr name="Freeform 13" id="13"/>
          <p:cNvSpPr/>
          <p:nvPr/>
        </p:nvSpPr>
        <p:spPr>
          <a:xfrm flipH="false" flipV="false" rot="0">
            <a:off x="4626799" y="2543563"/>
            <a:ext cx="10327910" cy="5954867"/>
          </a:xfrm>
          <a:custGeom>
            <a:avLst/>
            <a:gdLst/>
            <a:ahLst/>
            <a:cxnLst/>
            <a:rect r="r" b="b" t="t" l="l"/>
            <a:pathLst>
              <a:path h="5954867" w="10327910">
                <a:moveTo>
                  <a:pt x="0" y="0"/>
                </a:moveTo>
                <a:lnTo>
                  <a:pt x="10327910" y="0"/>
                </a:lnTo>
                <a:lnTo>
                  <a:pt x="10327910" y="5954867"/>
                </a:lnTo>
                <a:lnTo>
                  <a:pt x="0" y="5954867"/>
                </a:lnTo>
                <a:lnTo>
                  <a:pt x="0" y="0"/>
                </a:lnTo>
                <a:close/>
              </a:path>
            </a:pathLst>
          </a:custGeom>
          <a:blipFill>
            <a:blip r:embed="rId9"/>
            <a:stretch>
              <a:fillRect l="0" t="0" r="-207" b="0"/>
            </a:stretch>
          </a:blipFill>
        </p:spPr>
      </p:sp>
      <p:sp>
        <p:nvSpPr>
          <p:cNvPr name="TextBox 14" id="14"/>
          <p:cNvSpPr txBox="true"/>
          <p:nvPr/>
        </p:nvSpPr>
        <p:spPr>
          <a:xfrm rot="0">
            <a:off x="9139238" y="4877435"/>
            <a:ext cx="9525" cy="436880"/>
          </a:xfrm>
          <a:prstGeom prst="rect">
            <a:avLst/>
          </a:prstGeom>
        </p:spPr>
        <p:txBody>
          <a:bodyPr anchor="t" rtlCol="false" tIns="0" lIns="0" bIns="0" rIns="0">
            <a:spAutoFit/>
          </a:bodyPr>
          <a:lstStyle/>
          <a:p>
            <a:pPr algn="ctr">
              <a:lnSpc>
                <a:spcPts val="3220"/>
              </a:lnSpc>
              <a:spcBef>
                <a:spcPct val="0"/>
              </a:spcBef>
            </a:pPr>
          </a:p>
        </p:txBody>
      </p:sp>
      <p:sp>
        <p:nvSpPr>
          <p:cNvPr name="TextBox 15" id="15"/>
          <p:cNvSpPr txBox="true"/>
          <p:nvPr/>
        </p:nvSpPr>
        <p:spPr>
          <a:xfrm rot="0">
            <a:off x="866168" y="506844"/>
            <a:ext cx="12904843" cy="1133145"/>
          </a:xfrm>
          <a:prstGeom prst="rect">
            <a:avLst/>
          </a:prstGeom>
        </p:spPr>
        <p:txBody>
          <a:bodyPr anchor="t" rtlCol="false" tIns="0" lIns="0" bIns="0" rIns="0">
            <a:spAutoFit/>
          </a:bodyPr>
          <a:lstStyle/>
          <a:p>
            <a:pPr algn="l" marL="0" indent="0" lvl="0">
              <a:lnSpc>
                <a:spcPts val="8847"/>
              </a:lnSpc>
              <a:spcBef>
                <a:spcPct val="0"/>
              </a:spcBef>
            </a:pPr>
            <a:r>
              <a:rPr lang="en-US" sz="7372">
                <a:solidFill>
                  <a:srgbClr val="000000"/>
                </a:solidFill>
                <a:latin typeface="Squada One"/>
              </a:rPr>
              <a:t>EDA GRAPHS OF DATASET ( HEART )</a:t>
            </a:r>
          </a:p>
        </p:txBody>
      </p:sp>
      <p:sp>
        <p:nvSpPr>
          <p:cNvPr name="TextBox 16" id="16"/>
          <p:cNvSpPr txBox="true"/>
          <p:nvPr/>
        </p:nvSpPr>
        <p:spPr>
          <a:xfrm rot="0">
            <a:off x="866168" y="457365"/>
            <a:ext cx="12904843" cy="1133145"/>
          </a:xfrm>
          <a:prstGeom prst="rect">
            <a:avLst/>
          </a:prstGeom>
        </p:spPr>
        <p:txBody>
          <a:bodyPr anchor="t" rtlCol="false" tIns="0" lIns="0" bIns="0" rIns="0">
            <a:spAutoFit/>
          </a:bodyPr>
          <a:lstStyle/>
          <a:p>
            <a:pPr algn="l" marL="0" indent="0" lvl="0">
              <a:lnSpc>
                <a:spcPts val="8847"/>
              </a:lnSpc>
              <a:spcBef>
                <a:spcPct val="0"/>
              </a:spcBef>
            </a:pPr>
            <a:r>
              <a:rPr lang="en-US" sz="7372">
                <a:solidFill>
                  <a:srgbClr val="C55039"/>
                </a:solidFill>
                <a:latin typeface="Squada One"/>
              </a:rPr>
              <a:t>EDA GRAPHS OF DATASET ( HEART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false" flipV="true" rot="0">
            <a:off x="-1133714" y="9603883"/>
            <a:ext cx="20555429" cy="2389569"/>
          </a:xfrm>
          <a:custGeom>
            <a:avLst/>
            <a:gdLst/>
            <a:ahLst/>
            <a:cxnLst/>
            <a:rect r="r" b="b" t="t" l="l"/>
            <a:pathLst>
              <a:path h="2389569" w="20555429">
                <a:moveTo>
                  <a:pt x="0" y="2389568"/>
                </a:moveTo>
                <a:lnTo>
                  <a:pt x="20555428" y="2389568"/>
                </a:lnTo>
                <a:lnTo>
                  <a:pt x="20555428" y="0"/>
                </a:lnTo>
                <a:lnTo>
                  <a:pt x="0" y="0"/>
                </a:lnTo>
                <a:lnTo>
                  <a:pt x="0" y="2389568"/>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4039363" y="466890"/>
            <a:ext cx="4045694" cy="711744"/>
            <a:chOff x="0" y="0"/>
            <a:chExt cx="5394259" cy="948992"/>
          </a:xfrm>
        </p:grpSpPr>
        <p:grpSp>
          <p:nvGrpSpPr>
            <p:cNvPr name="Group 5" id="5"/>
            <p:cNvGrpSpPr/>
            <p:nvPr/>
          </p:nvGrpSpPr>
          <p:grpSpPr>
            <a:xfrm rot="0">
              <a:off x="0" y="184480"/>
              <a:ext cx="5394259" cy="580032"/>
              <a:chOff x="0" y="0"/>
              <a:chExt cx="1214331" cy="130574"/>
            </a:xfrm>
          </p:grpSpPr>
          <p:sp>
            <p:nvSpPr>
              <p:cNvPr name="Freeform 6" id="6"/>
              <p:cNvSpPr/>
              <p:nvPr/>
            </p:nvSpPr>
            <p:spPr>
              <a:xfrm flipH="false" flipV="false" rot="0">
                <a:off x="0" y="0"/>
                <a:ext cx="1214331" cy="130574"/>
              </a:xfrm>
              <a:custGeom>
                <a:avLst/>
                <a:gdLst/>
                <a:ahLst/>
                <a:cxnLst/>
                <a:rect r="r" b="b" t="t" l="l"/>
                <a:pathLst>
                  <a:path h="130574" w="1214331">
                    <a:moveTo>
                      <a:pt x="65287" y="0"/>
                    </a:moveTo>
                    <a:lnTo>
                      <a:pt x="1149044" y="0"/>
                    </a:lnTo>
                    <a:cubicBezTo>
                      <a:pt x="1166359" y="0"/>
                      <a:pt x="1182965" y="6878"/>
                      <a:pt x="1195209" y="19122"/>
                    </a:cubicBezTo>
                    <a:cubicBezTo>
                      <a:pt x="1207452" y="31366"/>
                      <a:pt x="1214331" y="47972"/>
                      <a:pt x="1214331" y="65287"/>
                    </a:cubicBezTo>
                    <a:lnTo>
                      <a:pt x="1214331" y="65287"/>
                    </a:lnTo>
                    <a:cubicBezTo>
                      <a:pt x="1214331" y="101344"/>
                      <a:pt x="1185101" y="130574"/>
                      <a:pt x="1149044" y="130574"/>
                    </a:cubicBezTo>
                    <a:lnTo>
                      <a:pt x="65287" y="130574"/>
                    </a:lnTo>
                    <a:cubicBezTo>
                      <a:pt x="29230" y="130574"/>
                      <a:pt x="0" y="101344"/>
                      <a:pt x="0" y="65287"/>
                    </a:cubicBezTo>
                    <a:lnTo>
                      <a:pt x="0" y="65287"/>
                    </a:lnTo>
                    <a:cubicBezTo>
                      <a:pt x="0" y="29230"/>
                      <a:pt x="29230" y="0"/>
                      <a:pt x="65287" y="0"/>
                    </a:cubicBezTo>
                    <a:close/>
                  </a:path>
                </a:pathLst>
              </a:custGeom>
              <a:solidFill>
                <a:srgbClr val="C55039"/>
              </a:solidFill>
            </p:spPr>
          </p:sp>
          <p:sp>
            <p:nvSpPr>
              <p:cNvPr name="TextBox 7" id="7"/>
              <p:cNvSpPr txBox="true"/>
              <p:nvPr/>
            </p:nvSpPr>
            <p:spPr>
              <a:xfrm>
                <a:off x="0" y="-57150"/>
                <a:ext cx="1214331" cy="187724"/>
              </a:xfrm>
              <a:prstGeom prst="rect">
                <a:avLst/>
              </a:prstGeom>
            </p:spPr>
            <p:txBody>
              <a:bodyPr anchor="ctr" rtlCol="false" tIns="45864" lIns="45864" bIns="45864" rIns="45864"/>
              <a:lstStyle/>
              <a:p>
                <a:pPr algn="ctr">
                  <a:lnSpc>
                    <a:spcPts val="1948"/>
                  </a:lnSpc>
                </a:pPr>
                <a:r>
                  <a:rPr lang="en-US" sz="1391">
                    <a:solidFill>
                      <a:srgbClr val="000000"/>
                    </a:solidFill>
                    <a:latin typeface="Klima"/>
                  </a:rPr>
                  <a:t>       Department of AI &amp; ML, SIT, Pune</a:t>
                </a:r>
              </a:p>
            </p:txBody>
          </p:sp>
        </p:grpSp>
        <p:grpSp>
          <p:nvGrpSpPr>
            <p:cNvPr name="Group 8" id="8"/>
            <p:cNvGrpSpPr/>
            <p:nvPr/>
          </p:nvGrpSpPr>
          <p:grpSpPr>
            <a:xfrm rot="0">
              <a:off x="0" y="0"/>
              <a:ext cx="948992" cy="94899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5039"/>
              </a:solidFill>
            </p:spPr>
          </p:sp>
          <p:sp>
            <p:nvSpPr>
              <p:cNvPr name="TextBox 10" id="10"/>
              <p:cNvSpPr txBox="true"/>
              <p:nvPr/>
            </p:nvSpPr>
            <p:spPr>
              <a:xfrm>
                <a:off x="76200" y="-19050"/>
                <a:ext cx="660400" cy="755650"/>
              </a:xfrm>
              <a:prstGeom prst="rect">
                <a:avLst/>
              </a:prstGeom>
            </p:spPr>
            <p:txBody>
              <a:bodyPr anchor="ctr" rtlCol="false" tIns="45864" lIns="45864" bIns="45864" rIns="45864"/>
              <a:lstStyle/>
              <a:p>
                <a:pPr algn="ctr">
                  <a:lnSpc>
                    <a:spcPts val="3220"/>
                  </a:lnSpc>
                </a:pPr>
                <a:r>
                  <a:rPr lang="en-US" sz="2300">
                    <a:solidFill>
                      <a:srgbClr val="000000"/>
                    </a:solidFill>
                    <a:latin typeface="Klima"/>
                  </a:rPr>
                  <a:t>12</a:t>
                </a:r>
              </a:p>
            </p:txBody>
          </p:sp>
        </p:grpSp>
      </p:grpSp>
      <p:sp>
        <p:nvSpPr>
          <p:cNvPr name="Freeform 11" id="11"/>
          <p:cNvSpPr/>
          <p:nvPr/>
        </p:nvSpPr>
        <p:spPr>
          <a:xfrm flipH="false" flipV="false" rot="0">
            <a:off x="713894" y="1727371"/>
            <a:ext cx="17092234" cy="7338978"/>
          </a:xfrm>
          <a:custGeom>
            <a:avLst/>
            <a:gdLst/>
            <a:ahLst/>
            <a:cxnLst/>
            <a:rect r="r" b="b" t="t" l="l"/>
            <a:pathLst>
              <a:path h="7338978" w="17092234">
                <a:moveTo>
                  <a:pt x="0" y="0"/>
                </a:moveTo>
                <a:lnTo>
                  <a:pt x="17092234" y="0"/>
                </a:lnTo>
                <a:lnTo>
                  <a:pt x="17092234" y="7338978"/>
                </a:lnTo>
                <a:lnTo>
                  <a:pt x="0" y="7338978"/>
                </a:lnTo>
                <a:lnTo>
                  <a:pt x="0" y="0"/>
                </a:lnTo>
                <a:close/>
              </a:path>
            </a:pathLst>
          </a:custGeom>
          <a:blipFill>
            <a:blip r:embed="rId5"/>
            <a:stretch>
              <a:fillRect l="0" t="0" r="0" b="0"/>
            </a:stretch>
          </a:blipFill>
        </p:spPr>
      </p:sp>
      <p:sp>
        <p:nvSpPr>
          <p:cNvPr name="TextBox 12" id="12"/>
          <p:cNvSpPr txBox="true"/>
          <p:nvPr/>
        </p:nvSpPr>
        <p:spPr>
          <a:xfrm rot="0">
            <a:off x="9139238" y="4877435"/>
            <a:ext cx="9525" cy="436880"/>
          </a:xfrm>
          <a:prstGeom prst="rect">
            <a:avLst/>
          </a:prstGeom>
        </p:spPr>
        <p:txBody>
          <a:bodyPr anchor="t" rtlCol="false" tIns="0" lIns="0" bIns="0" rIns="0">
            <a:spAutoFit/>
          </a:bodyPr>
          <a:lstStyle/>
          <a:p>
            <a:pPr algn="ctr">
              <a:lnSpc>
                <a:spcPts val="3220"/>
              </a:lnSpc>
              <a:spcBef>
                <a:spcPct val="0"/>
              </a:spcBef>
            </a:pPr>
          </a:p>
        </p:txBody>
      </p:sp>
      <p:sp>
        <p:nvSpPr>
          <p:cNvPr name="TextBox 13" id="13"/>
          <p:cNvSpPr txBox="true"/>
          <p:nvPr/>
        </p:nvSpPr>
        <p:spPr>
          <a:xfrm rot="0">
            <a:off x="866168" y="494131"/>
            <a:ext cx="12904843" cy="1133145"/>
          </a:xfrm>
          <a:prstGeom prst="rect">
            <a:avLst/>
          </a:prstGeom>
        </p:spPr>
        <p:txBody>
          <a:bodyPr anchor="t" rtlCol="false" tIns="0" lIns="0" bIns="0" rIns="0">
            <a:spAutoFit/>
          </a:bodyPr>
          <a:lstStyle/>
          <a:p>
            <a:pPr algn="l" marL="0" indent="0" lvl="0">
              <a:lnSpc>
                <a:spcPts val="8847"/>
              </a:lnSpc>
              <a:spcBef>
                <a:spcPct val="0"/>
              </a:spcBef>
            </a:pPr>
            <a:r>
              <a:rPr lang="en-US" sz="7372">
                <a:solidFill>
                  <a:srgbClr val="000000"/>
                </a:solidFill>
                <a:latin typeface="Squada One"/>
              </a:rPr>
              <a:t>EDA GRAPHS OF DATASET ( PARKINSON )</a:t>
            </a:r>
          </a:p>
        </p:txBody>
      </p:sp>
      <p:sp>
        <p:nvSpPr>
          <p:cNvPr name="TextBox 14" id="14"/>
          <p:cNvSpPr txBox="true"/>
          <p:nvPr/>
        </p:nvSpPr>
        <p:spPr>
          <a:xfrm rot="0">
            <a:off x="866168" y="441458"/>
            <a:ext cx="12904843" cy="1133145"/>
          </a:xfrm>
          <a:prstGeom prst="rect">
            <a:avLst/>
          </a:prstGeom>
        </p:spPr>
        <p:txBody>
          <a:bodyPr anchor="t" rtlCol="false" tIns="0" lIns="0" bIns="0" rIns="0">
            <a:spAutoFit/>
          </a:bodyPr>
          <a:lstStyle/>
          <a:p>
            <a:pPr algn="l" marL="0" indent="0" lvl="0">
              <a:lnSpc>
                <a:spcPts val="8847"/>
              </a:lnSpc>
              <a:spcBef>
                <a:spcPct val="0"/>
              </a:spcBef>
            </a:pPr>
            <a:r>
              <a:rPr lang="en-US" sz="7372">
                <a:solidFill>
                  <a:srgbClr val="C55039"/>
                </a:solidFill>
                <a:latin typeface="Squada One"/>
              </a:rPr>
              <a:t>EDA GRAPHS OF DATASET ( PARKINSON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false" flipV="true" rot="0">
            <a:off x="-1133714" y="9603883"/>
            <a:ext cx="20555429" cy="2389569"/>
          </a:xfrm>
          <a:custGeom>
            <a:avLst/>
            <a:gdLst/>
            <a:ahLst/>
            <a:cxnLst/>
            <a:rect r="r" b="b" t="t" l="l"/>
            <a:pathLst>
              <a:path h="2389569" w="20555429">
                <a:moveTo>
                  <a:pt x="0" y="2389568"/>
                </a:moveTo>
                <a:lnTo>
                  <a:pt x="20555428" y="2389568"/>
                </a:lnTo>
                <a:lnTo>
                  <a:pt x="20555428" y="0"/>
                </a:lnTo>
                <a:lnTo>
                  <a:pt x="0" y="0"/>
                </a:lnTo>
                <a:lnTo>
                  <a:pt x="0" y="238956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361157" y="1863433"/>
            <a:ext cx="12859196" cy="7522630"/>
          </a:xfrm>
          <a:custGeom>
            <a:avLst/>
            <a:gdLst/>
            <a:ahLst/>
            <a:cxnLst/>
            <a:rect r="r" b="b" t="t" l="l"/>
            <a:pathLst>
              <a:path h="7522630" w="12859196">
                <a:moveTo>
                  <a:pt x="0" y="0"/>
                </a:moveTo>
                <a:lnTo>
                  <a:pt x="12859195" y="0"/>
                </a:lnTo>
                <a:lnTo>
                  <a:pt x="12859195" y="7522629"/>
                </a:lnTo>
                <a:lnTo>
                  <a:pt x="0" y="75226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2341" y="5143500"/>
            <a:ext cx="2914621" cy="4554095"/>
          </a:xfrm>
          <a:custGeom>
            <a:avLst/>
            <a:gdLst/>
            <a:ahLst/>
            <a:cxnLst/>
            <a:rect r="r" b="b" t="t" l="l"/>
            <a:pathLst>
              <a:path h="4554095" w="2914621">
                <a:moveTo>
                  <a:pt x="0" y="0"/>
                </a:moveTo>
                <a:lnTo>
                  <a:pt x="2914621" y="0"/>
                </a:lnTo>
                <a:lnTo>
                  <a:pt x="2914621" y="4554095"/>
                </a:lnTo>
                <a:lnTo>
                  <a:pt x="0" y="455409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4020313" y="466890"/>
            <a:ext cx="4045694" cy="711744"/>
            <a:chOff x="0" y="0"/>
            <a:chExt cx="5394259" cy="948992"/>
          </a:xfrm>
        </p:grpSpPr>
        <p:grpSp>
          <p:nvGrpSpPr>
            <p:cNvPr name="Group 7" id="7"/>
            <p:cNvGrpSpPr/>
            <p:nvPr/>
          </p:nvGrpSpPr>
          <p:grpSpPr>
            <a:xfrm rot="0">
              <a:off x="0" y="184480"/>
              <a:ext cx="5394259" cy="580032"/>
              <a:chOff x="0" y="0"/>
              <a:chExt cx="1214331" cy="130574"/>
            </a:xfrm>
          </p:grpSpPr>
          <p:sp>
            <p:nvSpPr>
              <p:cNvPr name="Freeform 8" id="8"/>
              <p:cNvSpPr/>
              <p:nvPr/>
            </p:nvSpPr>
            <p:spPr>
              <a:xfrm flipH="false" flipV="false" rot="0">
                <a:off x="0" y="0"/>
                <a:ext cx="1214331" cy="130574"/>
              </a:xfrm>
              <a:custGeom>
                <a:avLst/>
                <a:gdLst/>
                <a:ahLst/>
                <a:cxnLst/>
                <a:rect r="r" b="b" t="t" l="l"/>
                <a:pathLst>
                  <a:path h="130574" w="1214331">
                    <a:moveTo>
                      <a:pt x="65287" y="0"/>
                    </a:moveTo>
                    <a:lnTo>
                      <a:pt x="1149044" y="0"/>
                    </a:lnTo>
                    <a:cubicBezTo>
                      <a:pt x="1166359" y="0"/>
                      <a:pt x="1182965" y="6878"/>
                      <a:pt x="1195209" y="19122"/>
                    </a:cubicBezTo>
                    <a:cubicBezTo>
                      <a:pt x="1207452" y="31366"/>
                      <a:pt x="1214331" y="47972"/>
                      <a:pt x="1214331" y="65287"/>
                    </a:cubicBezTo>
                    <a:lnTo>
                      <a:pt x="1214331" y="65287"/>
                    </a:lnTo>
                    <a:cubicBezTo>
                      <a:pt x="1214331" y="101344"/>
                      <a:pt x="1185101" y="130574"/>
                      <a:pt x="1149044" y="130574"/>
                    </a:cubicBezTo>
                    <a:lnTo>
                      <a:pt x="65287" y="130574"/>
                    </a:lnTo>
                    <a:cubicBezTo>
                      <a:pt x="29230" y="130574"/>
                      <a:pt x="0" y="101344"/>
                      <a:pt x="0" y="65287"/>
                    </a:cubicBezTo>
                    <a:lnTo>
                      <a:pt x="0" y="65287"/>
                    </a:lnTo>
                    <a:cubicBezTo>
                      <a:pt x="0" y="29230"/>
                      <a:pt x="29230" y="0"/>
                      <a:pt x="65287" y="0"/>
                    </a:cubicBezTo>
                    <a:close/>
                  </a:path>
                </a:pathLst>
              </a:custGeom>
              <a:solidFill>
                <a:srgbClr val="C55039"/>
              </a:solidFill>
            </p:spPr>
          </p:sp>
          <p:sp>
            <p:nvSpPr>
              <p:cNvPr name="TextBox 9" id="9"/>
              <p:cNvSpPr txBox="true"/>
              <p:nvPr/>
            </p:nvSpPr>
            <p:spPr>
              <a:xfrm>
                <a:off x="0" y="-57150"/>
                <a:ext cx="1214331" cy="187724"/>
              </a:xfrm>
              <a:prstGeom prst="rect">
                <a:avLst/>
              </a:prstGeom>
            </p:spPr>
            <p:txBody>
              <a:bodyPr anchor="ctr" rtlCol="false" tIns="45864" lIns="45864" bIns="45864" rIns="45864"/>
              <a:lstStyle/>
              <a:p>
                <a:pPr algn="ctr">
                  <a:lnSpc>
                    <a:spcPts val="1948"/>
                  </a:lnSpc>
                </a:pPr>
                <a:r>
                  <a:rPr lang="en-US" sz="1391">
                    <a:solidFill>
                      <a:srgbClr val="000000"/>
                    </a:solidFill>
                    <a:latin typeface="Klima"/>
                  </a:rPr>
                  <a:t>       Department of AI &amp; ML, SIT, Pune</a:t>
                </a:r>
              </a:p>
            </p:txBody>
          </p:sp>
        </p:grpSp>
        <p:grpSp>
          <p:nvGrpSpPr>
            <p:cNvPr name="Group 10" id="10"/>
            <p:cNvGrpSpPr/>
            <p:nvPr/>
          </p:nvGrpSpPr>
          <p:grpSpPr>
            <a:xfrm rot="0">
              <a:off x="0" y="0"/>
              <a:ext cx="948992" cy="94899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5039"/>
              </a:solidFill>
            </p:spPr>
          </p:sp>
          <p:sp>
            <p:nvSpPr>
              <p:cNvPr name="TextBox 12" id="12"/>
              <p:cNvSpPr txBox="true"/>
              <p:nvPr/>
            </p:nvSpPr>
            <p:spPr>
              <a:xfrm>
                <a:off x="76200" y="-19050"/>
                <a:ext cx="660400" cy="755650"/>
              </a:xfrm>
              <a:prstGeom prst="rect">
                <a:avLst/>
              </a:prstGeom>
            </p:spPr>
            <p:txBody>
              <a:bodyPr anchor="ctr" rtlCol="false" tIns="45864" lIns="45864" bIns="45864" rIns="45864"/>
              <a:lstStyle/>
              <a:p>
                <a:pPr algn="ctr">
                  <a:lnSpc>
                    <a:spcPts val="3220"/>
                  </a:lnSpc>
                </a:pPr>
                <a:r>
                  <a:rPr lang="en-US" sz="2300">
                    <a:solidFill>
                      <a:srgbClr val="000000"/>
                    </a:solidFill>
                    <a:latin typeface="Klima"/>
                  </a:rPr>
                  <a:t>13</a:t>
                </a:r>
              </a:p>
            </p:txBody>
          </p:sp>
        </p:grpSp>
      </p:grpSp>
      <p:sp>
        <p:nvSpPr>
          <p:cNvPr name="Freeform 13" id="13"/>
          <p:cNvSpPr/>
          <p:nvPr/>
        </p:nvSpPr>
        <p:spPr>
          <a:xfrm flipH="false" flipV="false" rot="0">
            <a:off x="5013486" y="2214055"/>
            <a:ext cx="9554536" cy="6200519"/>
          </a:xfrm>
          <a:custGeom>
            <a:avLst/>
            <a:gdLst/>
            <a:ahLst/>
            <a:cxnLst/>
            <a:rect r="r" b="b" t="t" l="l"/>
            <a:pathLst>
              <a:path h="6200519" w="9554536">
                <a:moveTo>
                  <a:pt x="0" y="0"/>
                </a:moveTo>
                <a:lnTo>
                  <a:pt x="9554537" y="0"/>
                </a:lnTo>
                <a:lnTo>
                  <a:pt x="9554537" y="6200519"/>
                </a:lnTo>
                <a:lnTo>
                  <a:pt x="0" y="6200519"/>
                </a:lnTo>
                <a:lnTo>
                  <a:pt x="0" y="0"/>
                </a:lnTo>
                <a:close/>
              </a:path>
            </a:pathLst>
          </a:custGeom>
          <a:blipFill>
            <a:blip r:embed="rId9"/>
            <a:stretch>
              <a:fillRect l="0" t="0" r="0" b="0"/>
            </a:stretch>
          </a:blipFill>
        </p:spPr>
      </p:sp>
      <p:sp>
        <p:nvSpPr>
          <p:cNvPr name="TextBox 14" id="14"/>
          <p:cNvSpPr txBox="true"/>
          <p:nvPr/>
        </p:nvSpPr>
        <p:spPr>
          <a:xfrm rot="0">
            <a:off x="9139238" y="4877435"/>
            <a:ext cx="9525" cy="436880"/>
          </a:xfrm>
          <a:prstGeom prst="rect">
            <a:avLst/>
          </a:prstGeom>
        </p:spPr>
        <p:txBody>
          <a:bodyPr anchor="t" rtlCol="false" tIns="0" lIns="0" bIns="0" rIns="0">
            <a:spAutoFit/>
          </a:bodyPr>
          <a:lstStyle/>
          <a:p>
            <a:pPr algn="ctr">
              <a:lnSpc>
                <a:spcPts val="3220"/>
              </a:lnSpc>
              <a:spcBef>
                <a:spcPct val="0"/>
              </a:spcBef>
            </a:pPr>
          </a:p>
        </p:txBody>
      </p:sp>
      <p:sp>
        <p:nvSpPr>
          <p:cNvPr name="TextBox 15" id="15"/>
          <p:cNvSpPr txBox="true"/>
          <p:nvPr/>
        </p:nvSpPr>
        <p:spPr>
          <a:xfrm rot="0">
            <a:off x="866168" y="494131"/>
            <a:ext cx="12904843" cy="1133145"/>
          </a:xfrm>
          <a:prstGeom prst="rect">
            <a:avLst/>
          </a:prstGeom>
        </p:spPr>
        <p:txBody>
          <a:bodyPr anchor="t" rtlCol="false" tIns="0" lIns="0" bIns="0" rIns="0">
            <a:spAutoFit/>
          </a:bodyPr>
          <a:lstStyle/>
          <a:p>
            <a:pPr algn="l" marL="0" indent="0" lvl="0">
              <a:lnSpc>
                <a:spcPts val="8847"/>
              </a:lnSpc>
              <a:spcBef>
                <a:spcPct val="0"/>
              </a:spcBef>
            </a:pPr>
            <a:r>
              <a:rPr lang="en-US" sz="7372">
                <a:solidFill>
                  <a:srgbClr val="000000"/>
                </a:solidFill>
                <a:latin typeface="Squada One"/>
              </a:rPr>
              <a:t>EDA GRAPHS OF DATASET ( PARKINSON )</a:t>
            </a:r>
          </a:p>
        </p:txBody>
      </p:sp>
      <p:sp>
        <p:nvSpPr>
          <p:cNvPr name="TextBox 16" id="16"/>
          <p:cNvSpPr txBox="true"/>
          <p:nvPr/>
        </p:nvSpPr>
        <p:spPr>
          <a:xfrm rot="0">
            <a:off x="866168" y="441458"/>
            <a:ext cx="12904843" cy="1133145"/>
          </a:xfrm>
          <a:prstGeom prst="rect">
            <a:avLst/>
          </a:prstGeom>
        </p:spPr>
        <p:txBody>
          <a:bodyPr anchor="t" rtlCol="false" tIns="0" lIns="0" bIns="0" rIns="0">
            <a:spAutoFit/>
          </a:bodyPr>
          <a:lstStyle/>
          <a:p>
            <a:pPr algn="l" marL="0" indent="0" lvl="0">
              <a:lnSpc>
                <a:spcPts val="8847"/>
              </a:lnSpc>
              <a:spcBef>
                <a:spcPct val="0"/>
              </a:spcBef>
            </a:pPr>
            <a:r>
              <a:rPr lang="en-US" sz="7372">
                <a:solidFill>
                  <a:srgbClr val="C55039"/>
                </a:solidFill>
                <a:latin typeface="Squada One"/>
              </a:rPr>
              <a:t>EDA GRAPHS OF DATASET ( PARKINSON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false" flipV="true" rot="0">
            <a:off x="-1133714" y="9603883"/>
            <a:ext cx="20555429" cy="2389569"/>
          </a:xfrm>
          <a:custGeom>
            <a:avLst/>
            <a:gdLst/>
            <a:ahLst/>
            <a:cxnLst/>
            <a:rect r="r" b="b" t="t" l="l"/>
            <a:pathLst>
              <a:path h="2389569" w="20555429">
                <a:moveTo>
                  <a:pt x="0" y="2389568"/>
                </a:moveTo>
                <a:lnTo>
                  <a:pt x="20555428" y="2389568"/>
                </a:lnTo>
                <a:lnTo>
                  <a:pt x="20555428" y="0"/>
                </a:lnTo>
                <a:lnTo>
                  <a:pt x="0" y="0"/>
                </a:lnTo>
                <a:lnTo>
                  <a:pt x="0" y="238956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361157" y="1863433"/>
            <a:ext cx="12859196" cy="7522630"/>
          </a:xfrm>
          <a:custGeom>
            <a:avLst/>
            <a:gdLst/>
            <a:ahLst/>
            <a:cxnLst/>
            <a:rect r="r" b="b" t="t" l="l"/>
            <a:pathLst>
              <a:path h="7522630" w="12859196">
                <a:moveTo>
                  <a:pt x="0" y="0"/>
                </a:moveTo>
                <a:lnTo>
                  <a:pt x="12859195" y="0"/>
                </a:lnTo>
                <a:lnTo>
                  <a:pt x="12859195" y="7522629"/>
                </a:lnTo>
                <a:lnTo>
                  <a:pt x="0" y="75226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2341" y="5143500"/>
            <a:ext cx="2914621" cy="4554095"/>
          </a:xfrm>
          <a:custGeom>
            <a:avLst/>
            <a:gdLst/>
            <a:ahLst/>
            <a:cxnLst/>
            <a:rect r="r" b="b" t="t" l="l"/>
            <a:pathLst>
              <a:path h="4554095" w="2914621">
                <a:moveTo>
                  <a:pt x="0" y="0"/>
                </a:moveTo>
                <a:lnTo>
                  <a:pt x="2914621" y="0"/>
                </a:lnTo>
                <a:lnTo>
                  <a:pt x="2914621" y="4554095"/>
                </a:lnTo>
                <a:lnTo>
                  <a:pt x="0" y="455409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4020313" y="466890"/>
            <a:ext cx="4045694" cy="711744"/>
            <a:chOff x="0" y="0"/>
            <a:chExt cx="5394259" cy="948992"/>
          </a:xfrm>
        </p:grpSpPr>
        <p:grpSp>
          <p:nvGrpSpPr>
            <p:cNvPr name="Group 7" id="7"/>
            <p:cNvGrpSpPr/>
            <p:nvPr/>
          </p:nvGrpSpPr>
          <p:grpSpPr>
            <a:xfrm rot="0">
              <a:off x="0" y="184480"/>
              <a:ext cx="5394259" cy="580032"/>
              <a:chOff x="0" y="0"/>
              <a:chExt cx="1214331" cy="130574"/>
            </a:xfrm>
          </p:grpSpPr>
          <p:sp>
            <p:nvSpPr>
              <p:cNvPr name="Freeform 8" id="8"/>
              <p:cNvSpPr/>
              <p:nvPr/>
            </p:nvSpPr>
            <p:spPr>
              <a:xfrm flipH="false" flipV="false" rot="0">
                <a:off x="0" y="0"/>
                <a:ext cx="1214331" cy="130574"/>
              </a:xfrm>
              <a:custGeom>
                <a:avLst/>
                <a:gdLst/>
                <a:ahLst/>
                <a:cxnLst/>
                <a:rect r="r" b="b" t="t" l="l"/>
                <a:pathLst>
                  <a:path h="130574" w="1214331">
                    <a:moveTo>
                      <a:pt x="65287" y="0"/>
                    </a:moveTo>
                    <a:lnTo>
                      <a:pt x="1149044" y="0"/>
                    </a:lnTo>
                    <a:cubicBezTo>
                      <a:pt x="1166359" y="0"/>
                      <a:pt x="1182965" y="6878"/>
                      <a:pt x="1195209" y="19122"/>
                    </a:cubicBezTo>
                    <a:cubicBezTo>
                      <a:pt x="1207452" y="31366"/>
                      <a:pt x="1214331" y="47972"/>
                      <a:pt x="1214331" y="65287"/>
                    </a:cubicBezTo>
                    <a:lnTo>
                      <a:pt x="1214331" y="65287"/>
                    </a:lnTo>
                    <a:cubicBezTo>
                      <a:pt x="1214331" y="101344"/>
                      <a:pt x="1185101" y="130574"/>
                      <a:pt x="1149044" y="130574"/>
                    </a:cubicBezTo>
                    <a:lnTo>
                      <a:pt x="65287" y="130574"/>
                    </a:lnTo>
                    <a:cubicBezTo>
                      <a:pt x="29230" y="130574"/>
                      <a:pt x="0" y="101344"/>
                      <a:pt x="0" y="65287"/>
                    </a:cubicBezTo>
                    <a:lnTo>
                      <a:pt x="0" y="65287"/>
                    </a:lnTo>
                    <a:cubicBezTo>
                      <a:pt x="0" y="29230"/>
                      <a:pt x="29230" y="0"/>
                      <a:pt x="65287" y="0"/>
                    </a:cubicBezTo>
                    <a:close/>
                  </a:path>
                </a:pathLst>
              </a:custGeom>
              <a:solidFill>
                <a:srgbClr val="C55039"/>
              </a:solidFill>
            </p:spPr>
          </p:sp>
          <p:sp>
            <p:nvSpPr>
              <p:cNvPr name="TextBox 9" id="9"/>
              <p:cNvSpPr txBox="true"/>
              <p:nvPr/>
            </p:nvSpPr>
            <p:spPr>
              <a:xfrm>
                <a:off x="0" y="-57150"/>
                <a:ext cx="1214331" cy="187724"/>
              </a:xfrm>
              <a:prstGeom prst="rect">
                <a:avLst/>
              </a:prstGeom>
            </p:spPr>
            <p:txBody>
              <a:bodyPr anchor="ctr" rtlCol="false" tIns="45864" lIns="45864" bIns="45864" rIns="45864"/>
              <a:lstStyle/>
              <a:p>
                <a:pPr algn="ctr">
                  <a:lnSpc>
                    <a:spcPts val="1948"/>
                  </a:lnSpc>
                </a:pPr>
                <a:r>
                  <a:rPr lang="en-US" sz="1391">
                    <a:solidFill>
                      <a:srgbClr val="000000"/>
                    </a:solidFill>
                    <a:latin typeface="Klima"/>
                  </a:rPr>
                  <a:t>       Department of AI &amp; ML, SIT, Pune</a:t>
                </a:r>
              </a:p>
            </p:txBody>
          </p:sp>
        </p:grpSp>
        <p:grpSp>
          <p:nvGrpSpPr>
            <p:cNvPr name="Group 10" id="10"/>
            <p:cNvGrpSpPr/>
            <p:nvPr/>
          </p:nvGrpSpPr>
          <p:grpSpPr>
            <a:xfrm rot="0">
              <a:off x="0" y="0"/>
              <a:ext cx="948992" cy="94899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5039"/>
              </a:solidFill>
            </p:spPr>
          </p:sp>
          <p:sp>
            <p:nvSpPr>
              <p:cNvPr name="TextBox 12" id="12"/>
              <p:cNvSpPr txBox="true"/>
              <p:nvPr/>
            </p:nvSpPr>
            <p:spPr>
              <a:xfrm>
                <a:off x="76200" y="-19050"/>
                <a:ext cx="660400" cy="755650"/>
              </a:xfrm>
              <a:prstGeom prst="rect">
                <a:avLst/>
              </a:prstGeom>
            </p:spPr>
            <p:txBody>
              <a:bodyPr anchor="ctr" rtlCol="false" tIns="45864" lIns="45864" bIns="45864" rIns="45864"/>
              <a:lstStyle/>
              <a:p>
                <a:pPr algn="ctr">
                  <a:lnSpc>
                    <a:spcPts val="3220"/>
                  </a:lnSpc>
                </a:pPr>
                <a:r>
                  <a:rPr lang="en-US" sz="2300">
                    <a:solidFill>
                      <a:srgbClr val="000000"/>
                    </a:solidFill>
                    <a:latin typeface="Klima"/>
                  </a:rPr>
                  <a:t>14</a:t>
                </a:r>
              </a:p>
            </p:txBody>
          </p:sp>
        </p:grpSp>
      </p:grpSp>
      <p:sp>
        <p:nvSpPr>
          <p:cNvPr name="Freeform 13" id="13"/>
          <p:cNvSpPr/>
          <p:nvPr/>
        </p:nvSpPr>
        <p:spPr>
          <a:xfrm flipH="false" flipV="false" rot="0">
            <a:off x="3833446" y="2772686"/>
            <a:ext cx="11914617" cy="5083258"/>
          </a:xfrm>
          <a:custGeom>
            <a:avLst/>
            <a:gdLst/>
            <a:ahLst/>
            <a:cxnLst/>
            <a:rect r="r" b="b" t="t" l="l"/>
            <a:pathLst>
              <a:path h="5083258" w="11914617">
                <a:moveTo>
                  <a:pt x="0" y="0"/>
                </a:moveTo>
                <a:lnTo>
                  <a:pt x="11914617" y="0"/>
                </a:lnTo>
                <a:lnTo>
                  <a:pt x="11914617" y="5083258"/>
                </a:lnTo>
                <a:lnTo>
                  <a:pt x="0" y="5083258"/>
                </a:lnTo>
                <a:lnTo>
                  <a:pt x="0" y="0"/>
                </a:lnTo>
                <a:close/>
              </a:path>
            </a:pathLst>
          </a:custGeom>
          <a:blipFill>
            <a:blip r:embed="rId9"/>
            <a:stretch>
              <a:fillRect l="0" t="0" r="-1919" b="0"/>
            </a:stretch>
          </a:blipFill>
        </p:spPr>
      </p:sp>
      <p:sp>
        <p:nvSpPr>
          <p:cNvPr name="TextBox 14" id="14"/>
          <p:cNvSpPr txBox="true"/>
          <p:nvPr/>
        </p:nvSpPr>
        <p:spPr>
          <a:xfrm rot="0">
            <a:off x="9139238" y="4877435"/>
            <a:ext cx="9525" cy="436880"/>
          </a:xfrm>
          <a:prstGeom prst="rect">
            <a:avLst/>
          </a:prstGeom>
        </p:spPr>
        <p:txBody>
          <a:bodyPr anchor="t" rtlCol="false" tIns="0" lIns="0" bIns="0" rIns="0">
            <a:spAutoFit/>
          </a:bodyPr>
          <a:lstStyle/>
          <a:p>
            <a:pPr algn="ctr">
              <a:lnSpc>
                <a:spcPts val="3220"/>
              </a:lnSpc>
              <a:spcBef>
                <a:spcPct val="0"/>
              </a:spcBef>
            </a:pPr>
          </a:p>
        </p:txBody>
      </p:sp>
      <p:sp>
        <p:nvSpPr>
          <p:cNvPr name="TextBox 15" id="15"/>
          <p:cNvSpPr txBox="true"/>
          <p:nvPr/>
        </p:nvSpPr>
        <p:spPr>
          <a:xfrm rot="0">
            <a:off x="866168" y="494131"/>
            <a:ext cx="12904843" cy="1133145"/>
          </a:xfrm>
          <a:prstGeom prst="rect">
            <a:avLst/>
          </a:prstGeom>
        </p:spPr>
        <p:txBody>
          <a:bodyPr anchor="t" rtlCol="false" tIns="0" lIns="0" bIns="0" rIns="0">
            <a:spAutoFit/>
          </a:bodyPr>
          <a:lstStyle/>
          <a:p>
            <a:pPr algn="l" marL="0" indent="0" lvl="0">
              <a:lnSpc>
                <a:spcPts val="8847"/>
              </a:lnSpc>
              <a:spcBef>
                <a:spcPct val="0"/>
              </a:spcBef>
            </a:pPr>
            <a:r>
              <a:rPr lang="en-US" sz="7372">
                <a:solidFill>
                  <a:srgbClr val="000000"/>
                </a:solidFill>
                <a:latin typeface="Squada One"/>
              </a:rPr>
              <a:t>EDA GRAPHS OF DATASET ( PARKINSON )</a:t>
            </a:r>
          </a:p>
        </p:txBody>
      </p:sp>
      <p:sp>
        <p:nvSpPr>
          <p:cNvPr name="TextBox 16" id="16"/>
          <p:cNvSpPr txBox="true"/>
          <p:nvPr/>
        </p:nvSpPr>
        <p:spPr>
          <a:xfrm rot="0">
            <a:off x="866168" y="441458"/>
            <a:ext cx="12904843" cy="1133145"/>
          </a:xfrm>
          <a:prstGeom prst="rect">
            <a:avLst/>
          </a:prstGeom>
        </p:spPr>
        <p:txBody>
          <a:bodyPr anchor="t" rtlCol="false" tIns="0" lIns="0" bIns="0" rIns="0">
            <a:spAutoFit/>
          </a:bodyPr>
          <a:lstStyle/>
          <a:p>
            <a:pPr algn="l" marL="0" indent="0" lvl="0">
              <a:lnSpc>
                <a:spcPts val="8847"/>
              </a:lnSpc>
              <a:spcBef>
                <a:spcPct val="0"/>
              </a:spcBef>
            </a:pPr>
            <a:r>
              <a:rPr lang="en-US" sz="7372">
                <a:solidFill>
                  <a:srgbClr val="C55039"/>
                </a:solidFill>
                <a:latin typeface="Squada One"/>
              </a:rPr>
              <a:t>EDA GRAPHS OF DATASET ( PARKINSON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false" flipV="false" rot="0">
            <a:off x="-4335076" y="9285286"/>
            <a:ext cx="24525085" cy="13028951"/>
          </a:xfrm>
          <a:custGeom>
            <a:avLst/>
            <a:gdLst/>
            <a:ahLst/>
            <a:cxnLst/>
            <a:rect r="r" b="b" t="t" l="l"/>
            <a:pathLst>
              <a:path h="13028951" w="24525085">
                <a:moveTo>
                  <a:pt x="0" y="0"/>
                </a:moveTo>
                <a:lnTo>
                  <a:pt x="24525085" y="0"/>
                </a:lnTo>
                <a:lnTo>
                  <a:pt x="24525085" y="13028951"/>
                </a:lnTo>
                <a:lnTo>
                  <a:pt x="0" y="130289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38697" y="8072624"/>
            <a:ext cx="2648450" cy="2568996"/>
          </a:xfrm>
          <a:custGeom>
            <a:avLst/>
            <a:gdLst/>
            <a:ahLst/>
            <a:cxnLst/>
            <a:rect r="r" b="b" t="t" l="l"/>
            <a:pathLst>
              <a:path h="2568996" w="2648450">
                <a:moveTo>
                  <a:pt x="0" y="0"/>
                </a:moveTo>
                <a:lnTo>
                  <a:pt x="2648450" y="0"/>
                </a:lnTo>
                <a:lnTo>
                  <a:pt x="2648450" y="2568996"/>
                </a:lnTo>
                <a:lnTo>
                  <a:pt x="0" y="25689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549783" y="8776486"/>
            <a:ext cx="1289333" cy="1284498"/>
          </a:xfrm>
          <a:custGeom>
            <a:avLst/>
            <a:gdLst/>
            <a:ahLst/>
            <a:cxnLst/>
            <a:rect r="r" b="b" t="t" l="l"/>
            <a:pathLst>
              <a:path h="1284498" w="1289333">
                <a:moveTo>
                  <a:pt x="0" y="0"/>
                </a:moveTo>
                <a:lnTo>
                  <a:pt x="1289333" y="0"/>
                </a:lnTo>
                <a:lnTo>
                  <a:pt x="1289333" y="1284498"/>
                </a:lnTo>
                <a:lnTo>
                  <a:pt x="0" y="128449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6292833" y="9102179"/>
            <a:ext cx="2050919" cy="958805"/>
          </a:xfrm>
          <a:custGeom>
            <a:avLst/>
            <a:gdLst/>
            <a:ahLst/>
            <a:cxnLst/>
            <a:rect r="r" b="b" t="t" l="l"/>
            <a:pathLst>
              <a:path h="958805" w="2050919">
                <a:moveTo>
                  <a:pt x="0" y="0"/>
                </a:moveTo>
                <a:lnTo>
                  <a:pt x="2050919" y="0"/>
                </a:lnTo>
                <a:lnTo>
                  <a:pt x="2050919" y="958805"/>
                </a:lnTo>
                <a:lnTo>
                  <a:pt x="0" y="95880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true" flipV="false" rot="0">
            <a:off x="17212593" y="8160701"/>
            <a:ext cx="1317831" cy="2059110"/>
          </a:xfrm>
          <a:custGeom>
            <a:avLst/>
            <a:gdLst/>
            <a:ahLst/>
            <a:cxnLst/>
            <a:rect r="r" b="b" t="t" l="l"/>
            <a:pathLst>
              <a:path h="2059110" w="1317831">
                <a:moveTo>
                  <a:pt x="1317831" y="0"/>
                </a:moveTo>
                <a:lnTo>
                  <a:pt x="0" y="0"/>
                </a:lnTo>
                <a:lnTo>
                  <a:pt x="0" y="2059111"/>
                </a:lnTo>
                <a:lnTo>
                  <a:pt x="1317831" y="2059111"/>
                </a:lnTo>
                <a:lnTo>
                  <a:pt x="1317831"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0960076" y="8856216"/>
            <a:ext cx="2657056" cy="1642544"/>
          </a:xfrm>
          <a:custGeom>
            <a:avLst/>
            <a:gdLst/>
            <a:ahLst/>
            <a:cxnLst/>
            <a:rect r="r" b="b" t="t" l="l"/>
            <a:pathLst>
              <a:path h="1642544" w="2657056">
                <a:moveTo>
                  <a:pt x="0" y="0"/>
                </a:moveTo>
                <a:lnTo>
                  <a:pt x="2657056" y="0"/>
                </a:lnTo>
                <a:lnTo>
                  <a:pt x="2657056" y="1642543"/>
                </a:lnTo>
                <a:lnTo>
                  <a:pt x="0" y="164254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13617132" y="8017841"/>
            <a:ext cx="979137" cy="1882956"/>
          </a:xfrm>
          <a:custGeom>
            <a:avLst/>
            <a:gdLst/>
            <a:ahLst/>
            <a:cxnLst/>
            <a:rect r="r" b="b" t="t" l="l"/>
            <a:pathLst>
              <a:path h="1882956" w="979137">
                <a:moveTo>
                  <a:pt x="0" y="0"/>
                </a:moveTo>
                <a:lnTo>
                  <a:pt x="979137" y="0"/>
                </a:lnTo>
                <a:lnTo>
                  <a:pt x="979137" y="1882955"/>
                </a:lnTo>
                <a:lnTo>
                  <a:pt x="0" y="188295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AutoShape 10" id="10"/>
          <p:cNvSpPr/>
          <p:nvPr/>
        </p:nvSpPr>
        <p:spPr>
          <a:xfrm flipV="true">
            <a:off x="6537695" y="3569787"/>
            <a:ext cx="5137864" cy="30585"/>
          </a:xfrm>
          <a:prstGeom prst="line">
            <a:avLst/>
          </a:prstGeom>
          <a:ln cap="flat" w="28575">
            <a:solidFill>
              <a:srgbClr val="143C3C"/>
            </a:solidFill>
            <a:prstDash val="solid"/>
            <a:headEnd type="none" len="sm" w="sm"/>
            <a:tailEnd type="none" len="sm" w="sm"/>
          </a:ln>
        </p:spPr>
      </p:sp>
      <p:sp>
        <p:nvSpPr>
          <p:cNvPr name="AutoShape 11" id="11"/>
          <p:cNvSpPr/>
          <p:nvPr/>
        </p:nvSpPr>
        <p:spPr>
          <a:xfrm flipV="true">
            <a:off x="12452408" y="3532058"/>
            <a:ext cx="4809275" cy="16298"/>
          </a:xfrm>
          <a:prstGeom prst="line">
            <a:avLst/>
          </a:prstGeom>
          <a:ln cap="flat" w="28575">
            <a:solidFill>
              <a:srgbClr val="143C3C"/>
            </a:solidFill>
            <a:prstDash val="solid"/>
            <a:headEnd type="none" len="sm" w="sm"/>
            <a:tailEnd type="none" len="sm" w="sm"/>
          </a:ln>
        </p:spPr>
      </p:sp>
      <p:sp>
        <p:nvSpPr>
          <p:cNvPr name="TextBox 12" id="12"/>
          <p:cNvSpPr txBox="true"/>
          <p:nvPr/>
        </p:nvSpPr>
        <p:spPr>
          <a:xfrm rot="0">
            <a:off x="6510434" y="3747004"/>
            <a:ext cx="4450716" cy="4325620"/>
          </a:xfrm>
          <a:prstGeom prst="rect">
            <a:avLst/>
          </a:prstGeom>
        </p:spPr>
        <p:txBody>
          <a:bodyPr anchor="t" rtlCol="false" tIns="0" lIns="0" bIns="0" rIns="0">
            <a:spAutoFit/>
          </a:bodyPr>
          <a:lstStyle/>
          <a:p>
            <a:pPr marL="474981" indent="-237491" lvl="1">
              <a:lnSpc>
                <a:spcPts val="3080"/>
              </a:lnSpc>
              <a:buFont typeface="Arial"/>
              <a:buChar char="•"/>
            </a:pPr>
            <a:r>
              <a:rPr lang="en-US" sz="2200">
                <a:solidFill>
                  <a:srgbClr val="000000"/>
                </a:solidFill>
                <a:latin typeface="Klima"/>
              </a:rPr>
              <a:t>Splitting the Data into Training data &amp; Test data (80:20).</a:t>
            </a:r>
          </a:p>
          <a:p>
            <a:pPr>
              <a:lnSpc>
                <a:spcPts val="3080"/>
              </a:lnSpc>
            </a:pPr>
          </a:p>
          <a:p>
            <a:pPr marL="474981" indent="-237491" lvl="1">
              <a:lnSpc>
                <a:spcPts val="3080"/>
              </a:lnSpc>
              <a:buFont typeface="Arial"/>
              <a:buChar char="•"/>
            </a:pPr>
            <a:r>
              <a:rPr lang="en-US" sz="2200">
                <a:solidFill>
                  <a:srgbClr val="000000"/>
                </a:solidFill>
                <a:latin typeface="Klima"/>
              </a:rPr>
              <a:t>LogisticRegression is used.</a:t>
            </a:r>
          </a:p>
          <a:p>
            <a:pPr>
              <a:lnSpc>
                <a:spcPts val="3080"/>
              </a:lnSpc>
            </a:pPr>
            <a:r>
              <a:rPr lang="en-US" sz="2200">
                <a:solidFill>
                  <a:srgbClr val="000000"/>
                </a:solidFill>
                <a:latin typeface="Klima"/>
              </a:rPr>
              <a:t>  </a:t>
            </a:r>
          </a:p>
          <a:p>
            <a:pPr marL="474981" indent="-237491" lvl="1">
              <a:lnSpc>
                <a:spcPts val="3080"/>
              </a:lnSpc>
              <a:buFont typeface="Arial"/>
              <a:buChar char="•"/>
            </a:pPr>
            <a:r>
              <a:rPr lang="en-US" sz="2200">
                <a:solidFill>
                  <a:srgbClr val="000000"/>
                </a:solidFill>
                <a:latin typeface="Klima"/>
              </a:rPr>
              <a:t>LogisticRegression suits heart disease prediction due to its ability to model binary outcomes, interpretability, and minimal overfitting risk.</a:t>
            </a:r>
          </a:p>
          <a:p>
            <a:pPr algn="l">
              <a:lnSpc>
                <a:spcPts val="3080"/>
              </a:lnSpc>
            </a:pPr>
          </a:p>
        </p:txBody>
      </p:sp>
      <p:sp>
        <p:nvSpPr>
          <p:cNvPr name="TextBox 13" id="13"/>
          <p:cNvSpPr txBox="true"/>
          <p:nvPr/>
        </p:nvSpPr>
        <p:spPr>
          <a:xfrm rot="0">
            <a:off x="12449928" y="3747004"/>
            <a:ext cx="4809275" cy="3935095"/>
          </a:xfrm>
          <a:prstGeom prst="rect">
            <a:avLst/>
          </a:prstGeom>
        </p:spPr>
        <p:txBody>
          <a:bodyPr anchor="t" rtlCol="false" tIns="0" lIns="0" bIns="0" rIns="0">
            <a:spAutoFit/>
          </a:bodyPr>
          <a:lstStyle/>
          <a:p>
            <a:pPr marL="474981" indent="-237491" lvl="1">
              <a:lnSpc>
                <a:spcPts val="3080"/>
              </a:lnSpc>
              <a:buFont typeface="Arial"/>
              <a:buChar char="•"/>
            </a:pPr>
            <a:r>
              <a:rPr lang="en-US" sz="2200">
                <a:solidFill>
                  <a:srgbClr val="000000"/>
                </a:solidFill>
                <a:latin typeface="Klima"/>
              </a:rPr>
              <a:t>Splitting the Data into Training data &amp; Test data (80:20).</a:t>
            </a:r>
          </a:p>
          <a:p>
            <a:pPr>
              <a:lnSpc>
                <a:spcPts val="3080"/>
              </a:lnSpc>
            </a:pPr>
          </a:p>
          <a:p>
            <a:pPr marL="474981" indent="-237491" lvl="1">
              <a:lnSpc>
                <a:spcPts val="3080"/>
              </a:lnSpc>
              <a:buFont typeface="Arial"/>
              <a:buChar char="•"/>
            </a:pPr>
            <a:r>
              <a:rPr lang="en-US" sz="2200">
                <a:solidFill>
                  <a:srgbClr val="000000"/>
                </a:solidFill>
                <a:latin typeface="Klima"/>
              </a:rPr>
              <a:t>SVM classifier is used.</a:t>
            </a:r>
          </a:p>
          <a:p>
            <a:pPr>
              <a:lnSpc>
                <a:spcPts val="3080"/>
              </a:lnSpc>
            </a:pPr>
          </a:p>
          <a:p>
            <a:pPr algn="l" marL="474981" indent="-237491" lvl="1">
              <a:lnSpc>
                <a:spcPts val="3080"/>
              </a:lnSpc>
              <a:buFont typeface="Arial"/>
              <a:buChar char="•"/>
            </a:pPr>
            <a:r>
              <a:rPr lang="en-US" sz="2200">
                <a:solidFill>
                  <a:srgbClr val="000000"/>
                </a:solidFill>
                <a:latin typeface="Klima"/>
              </a:rPr>
              <a:t>SVM is suitable for Parkinson's disease prediction due to its capacity to find complex decision boundaries and handle non-linear relationships in data.</a:t>
            </a:r>
          </a:p>
        </p:txBody>
      </p:sp>
      <p:sp>
        <p:nvSpPr>
          <p:cNvPr name="TextBox 14" id="14"/>
          <p:cNvSpPr txBox="true"/>
          <p:nvPr/>
        </p:nvSpPr>
        <p:spPr>
          <a:xfrm rot="0">
            <a:off x="5329682" y="354625"/>
            <a:ext cx="7553888" cy="1130791"/>
          </a:xfrm>
          <a:prstGeom prst="rect">
            <a:avLst/>
          </a:prstGeom>
        </p:spPr>
        <p:txBody>
          <a:bodyPr anchor="t" rtlCol="false" tIns="0" lIns="0" bIns="0" rIns="0">
            <a:spAutoFit/>
          </a:bodyPr>
          <a:lstStyle/>
          <a:p>
            <a:pPr algn="ctr" marL="0" indent="0" lvl="0">
              <a:lnSpc>
                <a:spcPts val="8828"/>
              </a:lnSpc>
              <a:spcBef>
                <a:spcPct val="0"/>
              </a:spcBef>
            </a:pPr>
            <a:r>
              <a:rPr lang="en-US" sz="7357">
                <a:solidFill>
                  <a:srgbClr val="000000"/>
                </a:solidFill>
                <a:latin typeface="Squada One"/>
              </a:rPr>
              <a:t>MODEL BUILDING</a:t>
            </a:r>
          </a:p>
        </p:txBody>
      </p:sp>
      <p:sp>
        <p:nvSpPr>
          <p:cNvPr name="TextBox 15" id="15"/>
          <p:cNvSpPr txBox="true"/>
          <p:nvPr/>
        </p:nvSpPr>
        <p:spPr>
          <a:xfrm rot="0">
            <a:off x="12450025" y="1784221"/>
            <a:ext cx="4809275" cy="1533525"/>
          </a:xfrm>
          <a:prstGeom prst="rect">
            <a:avLst/>
          </a:prstGeom>
        </p:spPr>
        <p:txBody>
          <a:bodyPr anchor="t" rtlCol="false" tIns="0" lIns="0" bIns="0" rIns="0">
            <a:spAutoFit/>
          </a:bodyPr>
          <a:lstStyle/>
          <a:p>
            <a:pPr algn="ctr">
              <a:lnSpc>
                <a:spcPts val="6000"/>
              </a:lnSpc>
            </a:pPr>
            <a:r>
              <a:rPr lang="en-US" sz="5000">
                <a:solidFill>
                  <a:srgbClr val="000000"/>
                </a:solidFill>
                <a:latin typeface="Squada One"/>
              </a:rPr>
              <a:t>PARKINSON DISEASE</a:t>
            </a:r>
          </a:p>
          <a:p>
            <a:pPr algn="ctr" marL="0" indent="0" lvl="0">
              <a:lnSpc>
                <a:spcPts val="6000"/>
              </a:lnSpc>
              <a:spcBef>
                <a:spcPct val="0"/>
              </a:spcBef>
            </a:pPr>
            <a:r>
              <a:rPr lang="en-US" sz="5000">
                <a:solidFill>
                  <a:srgbClr val="000000"/>
                </a:solidFill>
                <a:latin typeface="Squada One"/>
              </a:rPr>
              <a:t>PREDICTION</a:t>
            </a:r>
          </a:p>
        </p:txBody>
      </p:sp>
      <p:sp>
        <p:nvSpPr>
          <p:cNvPr name="TextBox 16" id="16"/>
          <p:cNvSpPr txBox="true"/>
          <p:nvPr/>
        </p:nvSpPr>
        <p:spPr>
          <a:xfrm rot="0">
            <a:off x="6509912" y="1751581"/>
            <a:ext cx="5326716" cy="1533525"/>
          </a:xfrm>
          <a:prstGeom prst="rect">
            <a:avLst/>
          </a:prstGeom>
        </p:spPr>
        <p:txBody>
          <a:bodyPr anchor="t" rtlCol="false" tIns="0" lIns="0" bIns="0" rIns="0">
            <a:spAutoFit/>
          </a:bodyPr>
          <a:lstStyle/>
          <a:p>
            <a:pPr algn="ctr">
              <a:lnSpc>
                <a:spcPts val="6000"/>
              </a:lnSpc>
            </a:pPr>
            <a:r>
              <a:rPr lang="en-US" sz="5000">
                <a:solidFill>
                  <a:srgbClr val="000000"/>
                </a:solidFill>
                <a:latin typeface="Squada One"/>
              </a:rPr>
              <a:t>HEART DISEASE</a:t>
            </a:r>
          </a:p>
          <a:p>
            <a:pPr algn="ctr" marL="0" indent="0" lvl="0">
              <a:lnSpc>
                <a:spcPts val="6000"/>
              </a:lnSpc>
              <a:spcBef>
                <a:spcPct val="0"/>
              </a:spcBef>
            </a:pPr>
            <a:r>
              <a:rPr lang="en-US" sz="5000">
                <a:solidFill>
                  <a:srgbClr val="000000"/>
                </a:solidFill>
                <a:latin typeface="Squada One"/>
              </a:rPr>
              <a:t>PREDICTION</a:t>
            </a:r>
          </a:p>
        </p:txBody>
      </p:sp>
      <p:grpSp>
        <p:nvGrpSpPr>
          <p:cNvPr name="Group 17" id="17"/>
          <p:cNvGrpSpPr/>
          <p:nvPr/>
        </p:nvGrpSpPr>
        <p:grpSpPr>
          <a:xfrm rot="0">
            <a:off x="13825815" y="458758"/>
            <a:ext cx="4045694" cy="711744"/>
            <a:chOff x="0" y="0"/>
            <a:chExt cx="5394259" cy="948992"/>
          </a:xfrm>
        </p:grpSpPr>
        <p:grpSp>
          <p:nvGrpSpPr>
            <p:cNvPr name="Group 18" id="18"/>
            <p:cNvGrpSpPr/>
            <p:nvPr/>
          </p:nvGrpSpPr>
          <p:grpSpPr>
            <a:xfrm rot="0">
              <a:off x="0" y="184480"/>
              <a:ext cx="5394259" cy="580032"/>
              <a:chOff x="0" y="0"/>
              <a:chExt cx="1214331" cy="130574"/>
            </a:xfrm>
          </p:grpSpPr>
          <p:sp>
            <p:nvSpPr>
              <p:cNvPr name="Freeform 19" id="19"/>
              <p:cNvSpPr/>
              <p:nvPr/>
            </p:nvSpPr>
            <p:spPr>
              <a:xfrm flipH="false" flipV="false" rot="0">
                <a:off x="0" y="0"/>
                <a:ext cx="1214331" cy="130574"/>
              </a:xfrm>
              <a:custGeom>
                <a:avLst/>
                <a:gdLst/>
                <a:ahLst/>
                <a:cxnLst/>
                <a:rect r="r" b="b" t="t" l="l"/>
                <a:pathLst>
                  <a:path h="130574" w="1214331">
                    <a:moveTo>
                      <a:pt x="65287" y="0"/>
                    </a:moveTo>
                    <a:lnTo>
                      <a:pt x="1149044" y="0"/>
                    </a:lnTo>
                    <a:cubicBezTo>
                      <a:pt x="1166359" y="0"/>
                      <a:pt x="1182965" y="6878"/>
                      <a:pt x="1195209" y="19122"/>
                    </a:cubicBezTo>
                    <a:cubicBezTo>
                      <a:pt x="1207452" y="31366"/>
                      <a:pt x="1214331" y="47972"/>
                      <a:pt x="1214331" y="65287"/>
                    </a:cubicBezTo>
                    <a:lnTo>
                      <a:pt x="1214331" y="65287"/>
                    </a:lnTo>
                    <a:cubicBezTo>
                      <a:pt x="1214331" y="101344"/>
                      <a:pt x="1185101" y="130574"/>
                      <a:pt x="1149044" y="130574"/>
                    </a:cubicBezTo>
                    <a:lnTo>
                      <a:pt x="65287" y="130574"/>
                    </a:lnTo>
                    <a:cubicBezTo>
                      <a:pt x="29230" y="130574"/>
                      <a:pt x="0" y="101344"/>
                      <a:pt x="0" y="65287"/>
                    </a:cubicBezTo>
                    <a:lnTo>
                      <a:pt x="0" y="65287"/>
                    </a:lnTo>
                    <a:cubicBezTo>
                      <a:pt x="0" y="29230"/>
                      <a:pt x="29230" y="0"/>
                      <a:pt x="65287" y="0"/>
                    </a:cubicBezTo>
                    <a:close/>
                  </a:path>
                </a:pathLst>
              </a:custGeom>
              <a:solidFill>
                <a:srgbClr val="C55039"/>
              </a:solidFill>
            </p:spPr>
          </p:sp>
          <p:sp>
            <p:nvSpPr>
              <p:cNvPr name="TextBox 20" id="20"/>
              <p:cNvSpPr txBox="true"/>
              <p:nvPr/>
            </p:nvSpPr>
            <p:spPr>
              <a:xfrm>
                <a:off x="0" y="-57150"/>
                <a:ext cx="1214331" cy="187724"/>
              </a:xfrm>
              <a:prstGeom prst="rect">
                <a:avLst/>
              </a:prstGeom>
            </p:spPr>
            <p:txBody>
              <a:bodyPr anchor="ctr" rtlCol="false" tIns="45864" lIns="45864" bIns="45864" rIns="45864"/>
              <a:lstStyle/>
              <a:p>
                <a:pPr algn="ctr">
                  <a:lnSpc>
                    <a:spcPts val="1948"/>
                  </a:lnSpc>
                </a:pPr>
                <a:r>
                  <a:rPr lang="en-US" sz="1391">
                    <a:solidFill>
                      <a:srgbClr val="000000"/>
                    </a:solidFill>
                    <a:latin typeface="Klima"/>
                  </a:rPr>
                  <a:t>       Department of AI &amp; ML, SIT, Pune</a:t>
                </a:r>
              </a:p>
            </p:txBody>
          </p:sp>
        </p:grpSp>
        <p:grpSp>
          <p:nvGrpSpPr>
            <p:cNvPr name="Group 21" id="21"/>
            <p:cNvGrpSpPr/>
            <p:nvPr/>
          </p:nvGrpSpPr>
          <p:grpSpPr>
            <a:xfrm rot="0">
              <a:off x="0" y="0"/>
              <a:ext cx="948992" cy="948992"/>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5039"/>
              </a:solidFill>
            </p:spPr>
          </p:sp>
          <p:sp>
            <p:nvSpPr>
              <p:cNvPr name="TextBox 23" id="23"/>
              <p:cNvSpPr txBox="true"/>
              <p:nvPr/>
            </p:nvSpPr>
            <p:spPr>
              <a:xfrm>
                <a:off x="76200" y="-19050"/>
                <a:ext cx="660400" cy="755650"/>
              </a:xfrm>
              <a:prstGeom prst="rect">
                <a:avLst/>
              </a:prstGeom>
            </p:spPr>
            <p:txBody>
              <a:bodyPr anchor="ctr" rtlCol="false" tIns="45864" lIns="45864" bIns="45864" rIns="45864"/>
              <a:lstStyle/>
              <a:p>
                <a:pPr algn="ctr">
                  <a:lnSpc>
                    <a:spcPts val="3220"/>
                  </a:lnSpc>
                </a:pPr>
                <a:r>
                  <a:rPr lang="en-US" sz="2300">
                    <a:solidFill>
                      <a:srgbClr val="000000"/>
                    </a:solidFill>
                    <a:latin typeface="Klima"/>
                  </a:rPr>
                  <a:t>15</a:t>
                </a:r>
              </a:p>
            </p:txBody>
          </p:sp>
        </p:grpSp>
      </p:grpSp>
      <p:sp>
        <p:nvSpPr>
          <p:cNvPr name="TextBox 24" id="24"/>
          <p:cNvSpPr txBox="true"/>
          <p:nvPr/>
        </p:nvSpPr>
        <p:spPr>
          <a:xfrm rot="0">
            <a:off x="5329682" y="294791"/>
            <a:ext cx="7553888" cy="1123950"/>
          </a:xfrm>
          <a:prstGeom prst="rect">
            <a:avLst/>
          </a:prstGeom>
        </p:spPr>
        <p:txBody>
          <a:bodyPr anchor="t" rtlCol="false" tIns="0" lIns="0" bIns="0" rIns="0">
            <a:spAutoFit/>
          </a:bodyPr>
          <a:lstStyle/>
          <a:p>
            <a:pPr algn="ctr" marL="0" indent="0" lvl="0">
              <a:lnSpc>
                <a:spcPts val="8828"/>
              </a:lnSpc>
              <a:spcBef>
                <a:spcPct val="0"/>
              </a:spcBef>
            </a:pPr>
            <a:r>
              <a:rPr lang="en-US" sz="7357">
                <a:solidFill>
                  <a:srgbClr val="C55039"/>
                </a:solidFill>
                <a:latin typeface="Squada One"/>
              </a:rPr>
              <a:t>MODEL BUILDING</a:t>
            </a:r>
          </a:p>
        </p:txBody>
      </p:sp>
      <p:sp>
        <p:nvSpPr>
          <p:cNvPr name="AutoShape 25" id="25"/>
          <p:cNvSpPr/>
          <p:nvPr/>
        </p:nvSpPr>
        <p:spPr>
          <a:xfrm flipV="true">
            <a:off x="1029792" y="3554494"/>
            <a:ext cx="4809275" cy="16298"/>
          </a:xfrm>
          <a:prstGeom prst="line">
            <a:avLst/>
          </a:prstGeom>
          <a:ln cap="flat" w="28575">
            <a:solidFill>
              <a:srgbClr val="143C3C"/>
            </a:solidFill>
            <a:prstDash val="solid"/>
            <a:headEnd type="none" len="sm" w="sm"/>
            <a:tailEnd type="none" len="sm" w="sm"/>
          </a:ln>
        </p:spPr>
      </p:sp>
      <p:sp>
        <p:nvSpPr>
          <p:cNvPr name="TextBox 26" id="26"/>
          <p:cNvSpPr txBox="true"/>
          <p:nvPr/>
        </p:nvSpPr>
        <p:spPr>
          <a:xfrm rot="0">
            <a:off x="1029744" y="3790844"/>
            <a:ext cx="4347215" cy="3877793"/>
          </a:xfrm>
          <a:prstGeom prst="rect">
            <a:avLst/>
          </a:prstGeom>
        </p:spPr>
        <p:txBody>
          <a:bodyPr anchor="t" rtlCol="false" tIns="0" lIns="0" bIns="0" rIns="0">
            <a:spAutoFit/>
          </a:bodyPr>
          <a:lstStyle/>
          <a:p>
            <a:pPr marL="467911" indent="-233955" lvl="1">
              <a:lnSpc>
                <a:spcPts val="3034"/>
              </a:lnSpc>
              <a:buFont typeface="Arial"/>
              <a:buChar char="•"/>
            </a:pPr>
            <a:r>
              <a:rPr lang="en-US" sz="2167">
                <a:solidFill>
                  <a:srgbClr val="000000"/>
                </a:solidFill>
                <a:latin typeface="Klima"/>
              </a:rPr>
              <a:t>Splitting the Data into Training data &amp; Test Data (80:20).</a:t>
            </a:r>
          </a:p>
          <a:p>
            <a:pPr>
              <a:lnSpc>
                <a:spcPts val="3034"/>
              </a:lnSpc>
            </a:pPr>
          </a:p>
          <a:p>
            <a:pPr marL="467911" indent="-233955" lvl="1">
              <a:lnSpc>
                <a:spcPts val="3034"/>
              </a:lnSpc>
              <a:buFont typeface="Arial"/>
              <a:buChar char="•"/>
            </a:pPr>
            <a:r>
              <a:rPr lang="en-US" sz="2167">
                <a:solidFill>
                  <a:srgbClr val="000000"/>
                </a:solidFill>
                <a:latin typeface="Klima"/>
              </a:rPr>
              <a:t>Naive Bayes classifier is used.</a:t>
            </a:r>
          </a:p>
          <a:p>
            <a:pPr>
              <a:lnSpc>
                <a:spcPts val="3034"/>
              </a:lnSpc>
            </a:pPr>
          </a:p>
          <a:p>
            <a:pPr algn="l" marL="467911" indent="-233955" lvl="1">
              <a:lnSpc>
                <a:spcPts val="3034"/>
              </a:lnSpc>
              <a:buFont typeface="Arial"/>
              <a:buChar char="•"/>
            </a:pPr>
            <a:r>
              <a:rPr lang="en-US" sz="2167">
                <a:solidFill>
                  <a:srgbClr val="000000"/>
                </a:solidFill>
                <a:latin typeface="Klima"/>
              </a:rPr>
              <a:t> Naive Bayes is preferred for diabetes prediction for its simplicity, efficiency, probabilistic outputs, and suitability for mixed data.</a:t>
            </a:r>
          </a:p>
        </p:txBody>
      </p:sp>
      <p:sp>
        <p:nvSpPr>
          <p:cNvPr name="TextBox 27" id="27"/>
          <p:cNvSpPr txBox="true"/>
          <p:nvPr/>
        </p:nvSpPr>
        <p:spPr>
          <a:xfrm rot="0">
            <a:off x="1028700" y="1792424"/>
            <a:ext cx="4809275" cy="1533525"/>
          </a:xfrm>
          <a:prstGeom prst="rect">
            <a:avLst/>
          </a:prstGeom>
        </p:spPr>
        <p:txBody>
          <a:bodyPr anchor="t" rtlCol="false" tIns="0" lIns="0" bIns="0" rIns="0">
            <a:spAutoFit/>
          </a:bodyPr>
          <a:lstStyle/>
          <a:p>
            <a:pPr algn="ctr">
              <a:lnSpc>
                <a:spcPts val="6000"/>
              </a:lnSpc>
            </a:pPr>
            <a:r>
              <a:rPr lang="en-US" sz="5000">
                <a:solidFill>
                  <a:srgbClr val="000000"/>
                </a:solidFill>
                <a:latin typeface="Squada One"/>
              </a:rPr>
              <a:t>DIABETES DISEASE</a:t>
            </a:r>
          </a:p>
          <a:p>
            <a:pPr algn="ctr" marL="0" indent="0" lvl="0">
              <a:lnSpc>
                <a:spcPts val="6000"/>
              </a:lnSpc>
              <a:spcBef>
                <a:spcPct val="0"/>
              </a:spcBef>
            </a:pPr>
            <a:r>
              <a:rPr lang="en-US" sz="5000">
                <a:solidFill>
                  <a:srgbClr val="000000"/>
                </a:solidFill>
                <a:latin typeface="Squada One"/>
              </a:rPr>
              <a:t>PREDICTION</a:t>
            </a:r>
          </a:p>
        </p:txBody>
      </p:sp>
      <p:sp>
        <p:nvSpPr>
          <p:cNvPr name="TextBox 28" id="28"/>
          <p:cNvSpPr txBox="true"/>
          <p:nvPr/>
        </p:nvSpPr>
        <p:spPr>
          <a:xfrm rot="0">
            <a:off x="1025261" y="1761784"/>
            <a:ext cx="4809275" cy="1533525"/>
          </a:xfrm>
          <a:prstGeom prst="rect">
            <a:avLst/>
          </a:prstGeom>
        </p:spPr>
        <p:txBody>
          <a:bodyPr anchor="t" rtlCol="false" tIns="0" lIns="0" bIns="0" rIns="0">
            <a:spAutoFit/>
          </a:bodyPr>
          <a:lstStyle/>
          <a:p>
            <a:pPr algn="ctr">
              <a:lnSpc>
                <a:spcPts val="6000"/>
              </a:lnSpc>
            </a:pPr>
            <a:r>
              <a:rPr lang="en-US" sz="5000">
                <a:solidFill>
                  <a:srgbClr val="C55039"/>
                </a:solidFill>
                <a:latin typeface="Squada One"/>
              </a:rPr>
              <a:t>DIABETES DISEASE</a:t>
            </a:r>
          </a:p>
          <a:p>
            <a:pPr algn="ctr" marL="0" indent="0" lvl="0">
              <a:lnSpc>
                <a:spcPts val="6000"/>
              </a:lnSpc>
              <a:spcBef>
                <a:spcPct val="0"/>
              </a:spcBef>
            </a:pPr>
            <a:r>
              <a:rPr lang="en-US" sz="5000">
                <a:solidFill>
                  <a:srgbClr val="C55039"/>
                </a:solidFill>
                <a:latin typeface="Squada One"/>
              </a:rPr>
              <a:t>PREDICTION</a:t>
            </a:r>
          </a:p>
        </p:txBody>
      </p:sp>
      <p:sp>
        <p:nvSpPr>
          <p:cNvPr name="TextBox 29" id="29"/>
          <p:cNvSpPr txBox="true"/>
          <p:nvPr/>
        </p:nvSpPr>
        <p:spPr>
          <a:xfrm rot="0">
            <a:off x="6510009" y="1714016"/>
            <a:ext cx="5326716" cy="1533525"/>
          </a:xfrm>
          <a:prstGeom prst="rect">
            <a:avLst/>
          </a:prstGeom>
        </p:spPr>
        <p:txBody>
          <a:bodyPr anchor="t" rtlCol="false" tIns="0" lIns="0" bIns="0" rIns="0">
            <a:spAutoFit/>
          </a:bodyPr>
          <a:lstStyle/>
          <a:p>
            <a:pPr algn="ctr">
              <a:lnSpc>
                <a:spcPts val="6000"/>
              </a:lnSpc>
            </a:pPr>
            <a:r>
              <a:rPr lang="en-US" sz="5000">
                <a:solidFill>
                  <a:srgbClr val="C55039"/>
                </a:solidFill>
                <a:latin typeface="Squada One"/>
              </a:rPr>
              <a:t>HEART DISEASE</a:t>
            </a:r>
          </a:p>
          <a:p>
            <a:pPr algn="ctr" marL="0" indent="0" lvl="0">
              <a:lnSpc>
                <a:spcPts val="6000"/>
              </a:lnSpc>
              <a:spcBef>
                <a:spcPct val="0"/>
              </a:spcBef>
            </a:pPr>
            <a:r>
              <a:rPr lang="en-US" sz="5000">
                <a:solidFill>
                  <a:srgbClr val="C55039"/>
                </a:solidFill>
                <a:latin typeface="Squada One"/>
              </a:rPr>
              <a:t>PREDICTION</a:t>
            </a:r>
          </a:p>
        </p:txBody>
      </p:sp>
      <p:sp>
        <p:nvSpPr>
          <p:cNvPr name="TextBox 30" id="30"/>
          <p:cNvSpPr txBox="true"/>
          <p:nvPr/>
        </p:nvSpPr>
        <p:spPr>
          <a:xfrm rot="0">
            <a:off x="12449928" y="1751581"/>
            <a:ext cx="4809275" cy="1533525"/>
          </a:xfrm>
          <a:prstGeom prst="rect">
            <a:avLst/>
          </a:prstGeom>
        </p:spPr>
        <p:txBody>
          <a:bodyPr anchor="t" rtlCol="false" tIns="0" lIns="0" bIns="0" rIns="0">
            <a:spAutoFit/>
          </a:bodyPr>
          <a:lstStyle/>
          <a:p>
            <a:pPr algn="ctr">
              <a:lnSpc>
                <a:spcPts val="6000"/>
              </a:lnSpc>
            </a:pPr>
            <a:r>
              <a:rPr lang="en-US" sz="5000">
                <a:solidFill>
                  <a:srgbClr val="C55039"/>
                </a:solidFill>
                <a:latin typeface="Squada One"/>
              </a:rPr>
              <a:t>PARKINSON DISEASE</a:t>
            </a:r>
          </a:p>
          <a:p>
            <a:pPr algn="ctr" marL="0" indent="0" lvl="0">
              <a:lnSpc>
                <a:spcPts val="6000"/>
              </a:lnSpc>
              <a:spcBef>
                <a:spcPct val="0"/>
              </a:spcBef>
            </a:pPr>
            <a:r>
              <a:rPr lang="en-US" sz="5000">
                <a:solidFill>
                  <a:srgbClr val="C55039"/>
                </a:solidFill>
                <a:latin typeface="Squada One"/>
              </a:rPr>
              <a:t>PREDICTION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AutoShape 3" id="3"/>
          <p:cNvSpPr/>
          <p:nvPr/>
        </p:nvSpPr>
        <p:spPr>
          <a:xfrm>
            <a:off x="1028700" y="2247948"/>
            <a:ext cx="6673600" cy="0"/>
          </a:xfrm>
          <a:prstGeom prst="line">
            <a:avLst/>
          </a:prstGeom>
          <a:ln cap="flat" w="38100">
            <a:solidFill>
              <a:srgbClr val="143C3C"/>
            </a:solidFill>
            <a:prstDash val="solid"/>
            <a:headEnd type="none" len="sm" w="sm"/>
            <a:tailEnd type="none" len="sm" w="sm"/>
          </a:ln>
        </p:spPr>
      </p:sp>
      <p:sp>
        <p:nvSpPr>
          <p:cNvPr name="Freeform 4" id="4"/>
          <p:cNvSpPr/>
          <p:nvPr/>
        </p:nvSpPr>
        <p:spPr>
          <a:xfrm flipH="false" flipV="false" rot="0">
            <a:off x="15742572" y="1914472"/>
            <a:ext cx="1745345" cy="1856750"/>
          </a:xfrm>
          <a:custGeom>
            <a:avLst/>
            <a:gdLst/>
            <a:ahLst/>
            <a:cxnLst/>
            <a:rect r="r" b="b" t="t" l="l"/>
            <a:pathLst>
              <a:path h="1856750" w="1745345">
                <a:moveTo>
                  <a:pt x="0" y="0"/>
                </a:moveTo>
                <a:lnTo>
                  <a:pt x="1745345" y="0"/>
                </a:lnTo>
                <a:lnTo>
                  <a:pt x="1745345" y="1856750"/>
                </a:lnTo>
                <a:lnTo>
                  <a:pt x="0" y="18567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923279" y="4288502"/>
            <a:ext cx="9545965" cy="5071294"/>
          </a:xfrm>
          <a:custGeom>
            <a:avLst/>
            <a:gdLst/>
            <a:ahLst/>
            <a:cxnLst/>
            <a:rect r="r" b="b" t="t" l="l"/>
            <a:pathLst>
              <a:path h="5071294" w="9545965">
                <a:moveTo>
                  <a:pt x="0" y="0"/>
                </a:moveTo>
                <a:lnTo>
                  <a:pt x="9545965" y="0"/>
                </a:lnTo>
                <a:lnTo>
                  <a:pt x="9545965" y="5071294"/>
                </a:lnTo>
                <a:lnTo>
                  <a:pt x="0" y="507129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5191317" y="3759821"/>
            <a:ext cx="2847855" cy="5323094"/>
          </a:xfrm>
          <a:custGeom>
            <a:avLst/>
            <a:gdLst/>
            <a:ahLst/>
            <a:cxnLst/>
            <a:rect r="r" b="b" t="t" l="l"/>
            <a:pathLst>
              <a:path h="5323094" w="2847855">
                <a:moveTo>
                  <a:pt x="0" y="0"/>
                </a:moveTo>
                <a:lnTo>
                  <a:pt x="2847855" y="0"/>
                </a:lnTo>
                <a:lnTo>
                  <a:pt x="2847855" y="5323094"/>
                </a:lnTo>
                <a:lnTo>
                  <a:pt x="0" y="53230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true" flipV="false" rot="0">
            <a:off x="11702890" y="3036088"/>
            <a:ext cx="2621321" cy="2735724"/>
          </a:xfrm>
          <a:custGeom>
            <a:avLst/>
            <a:gdLst/>
            <a:ahLst/>
            <a:cxnLst/>
            <a:rect r="r" b="b" t="t" l="l"/>
            <a:pathLst>
              <a:path h="2735724" w="2621321">
                <a:moveTo>
                  <a:pt x="2621321" y="0"/>
                </a:moveTo>
                <a:lnTo>
                  <a:pt x="0" y="0"/>
                </a:lnTo>
                <a:lnTo>
                  <a:pt x="0" y="2735724"/>
                </a:lnTo>
                <a:lnTo>
                  <a:pt x="2621321" y="2735724"/>
                </a:lnTo>
                <a:lnTo>
                  <a:pt x="2621321"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1312015" y="4403950"/>
            <a:ext cx="728435" cy="1577319"/>
          </a:xfrm>
          <a:custGeom>
            <a:avLst/>
            <a:gdLst/>
            <a:ahLst/>
            <a:cxnLst/>
            <a:rect r="r" b="b" t="t" l="l"/>
            <a:pathLst>
              <a:path h="1577319" w="728435">
                <a:moveTo>
                  <a:pt x="0" y="0"/>
                </a:moveTo>
                <a:lnTo>
                  <a:pt x="728434" y="0"/>
                </a:lnTo>
                <a:lnTo>
                  <a:pt x="728434" y="1577319"/>
                </a:lnTo>
                <a:lnTo>
                  <a:pt x="0" y="157731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9" id="9"/>
          <p:cNvGrpSpPr/>
          <p:nvPr/>
        </p:nvGrpSpPr>
        <p:grpSpPr>
          <a:xfrm rot="0">
            <a:off x="13673415" y="306358"/>
            <a:ext cx="4045694" cy="711744"/>
            <a:chOff x="0" y="0"/>
            <a:chExt cx="5394259" cy="948992"/>
          </a:xfrm>
        </p:grpSpPr>
        <p:grpSp>
          <p:nvGrpSpPr>
            <p:cNvPr name="Group 10" id="10"/>
            <p:cNvGrpSpPr/>
            <p:nvPr/>
          </p:nvGrpSpPr>
          <p:grpSpPr>
            <a:xfrm rot="0">
              <a:off x="0" y="184480"/>
              <a:ext cx="5394259" cy="580032"/>
              <a:chOff x="0" y="0"/>
              <a:chExt cx="1214331" cy="130574"/>
            </a:xfrm>
          </p:grpSpPr>
          <p:sp>
            <p:nvSpPr>
              <p:cNvPr name="Freeform 11" id="11"/>
              <p:cNvSpPr/>
              <p:nvPr/>
            </p:nvSpPr>
            <p:spPr>
              <a:xfrm flipH="false" flipV="false" rot="0">
                <a:off x="0" y="0"/>
                <a:ext cx="1214331" cy="130574"/>
              </a:xfrm>
              <a:custGeom>
                <a:avLst/>
                <a:gdLst/>
                <a:ahLst/>
                <a:cxnLst/>
                <a:rect r="r" b="b" t="t" l="l"/>
                <a:pathLst>
                  <a:path h="130574" w="1214331">
                    <a:moveTo>
                      <a:pt x="65287" y="0"/>
                    </a:moveTo>
                    <a:lnTo>
                      <a:pt x="1149044" y="0"/>
                    </a:lnTo>
                    <a:cubicBezTo>
                      <a:pt x="1166359" y="0"/>
                      <a:pt x="1182965" y="6878"/>
                      <a:pt x="1195209" y="19122"/>
                    </a:cubicBezTo>
                    <a:cubicBezTo>
                      <a:pt x="1207452" y="31366"/>
                      <a:pt x="1214331" y="47972"/>
                      <a:pt x="1214331" y="65287"/>
                    </a:cubicBezTo>
                    <a:lnTo>
                      <a:pt x="1214331" y="65287"/>
                    </a:lnTo>
                    <a:cubicBezTo>
                      <a:pt x="1214331" y="101344"/>
                      <a:pt x="1185101" y="130574"/>
                      <a:pt x="1149044" y="130574"/>
                    </a:cubicBezTo>
                    <a:lnTo>
                      <a:pt x="65287" y="130574"/>
                    </a:lnTo>
                    <a:cubicBezTo>
                      <a:pt x="29230" y="130574"/>
                      <a:pt x="0" y="101344"/>
                      <a:pt x="0" y="65287"/>
                    </a:cubicBezTo>
                    <a:lnTo>
                      <a:pt x="0" y="65287"/>
                    </a:lnTo>
                    <a:cubicBezTo>
                      <a:pt x="0" y="29230"/>
                      <a:pt x="29230" y="0"/>
                      <a:pt x="65287" y="0"/>
                    </a:cubicBezTo>
                    <a:close/>
                  </a:path>
                </a:pathLst>
              </a:custGeom>
              <a:solidFill>
                <a:srgbClr val="C55039"/>
              </a:solidFill>
            </p:spPr>
          </p:sp>
          <p:sp>
            <p:nvSpPr>
              <p:cNvPr name="TextBox 12" id="12"/>
              <p:cNvSpPr txBox="true"/>
              <p:nvPr/>
            </p:nvSpPr>
            <p:spPr>
              <a:xfrm>
                <a:off x="0" y="-57150"/>
                <a:ext cx="1214331" cy="187724"/>
              </a:xfrm>
              <a:prstGeom prst="rect">
                <a:avLst/>
              </a:prstGeom>
            </p:spPr>
            <p:txBody>
              <a:bodyPr anchor="ctr" rtlCol="false" tIns="45864" lIns="45864" bIns="45864" rIns="45864"/>
              <a:lstStyle/>
              <a:p>
                <a:pPr algn="ctr">
                  <a:lnSpc>
                    <a:spcPts val="1948"/>
                  </a:lnSpc>
                </a:pPr>
                <a:r>
                  <a:rPr lang="en-US" sz="1391">
                    <a:solidFill>
                      <a:srgbClr val="000000"/>
                    </a:solidFill>
                    <a:latin typeface="Klima"/>
                  </a:rPr>
                  <a:t>       Department of AI &amp; ML, SIT, Pune</a:t>
                </a:r>
              </a:p>
            </p:txBody>
          </p:sp>
        </p:grpSp>
        <p:grpSp>
          <p:nvGrpSpPr>
            <p:cNvPr name="Group 13" id="13"/>
            <p:cNvGrpSpPr/>
            <p:nvPr/>
          </p:nvGrpSpPr>
          <p:grpSpPr>
            <a:xfrm rot="0">
              <a:off x="0" y="0"/>
              <a:ext cx="948992" cy="94899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5039"/>
              </a:solidFill>
            </p:spPr>
          </p:sp>
          <p:sp>
            <p:nvSpPr>
              <p:cNvPr name="TextBox 15" id="15"/>
              <p:cNvSpPr txBox="true"/>
              <p:nvPr/>
            </p:nvSpPr>
            <p:spPr>
              <a:xfrm>
                <a:off x="76200" y="-19050"/>
                <a:ext cx="660400" cy="755650"/>
              </a:xfrm>
              <a:prstGeom prst="rect">
                <a:avLst/>
              </a:prstGeom>
            </p:spPr>
            <p:txBody>
              <a:bodyPr anchor="ctr" rtlCol="false" tIns="45864" lIns="45864" bIns="45864" rIns="45864"/>
              <a:lstStyle/>
              <a:p>
                <a:pPr algn="ctr">
                  <a:lnSpc>
                    <a:spcPts val="3220"/>
                  </a:lnSpc>
                </a:pPr>
                <a:r>
                  <a:rPr lang="en-US" sz="2300">
                    <a:solidFill>
                      <a:srgbClr val="000000"/>
                    </a:solidFill>
                    <a:latin typeface="Klima"/>
                  </a:rPr>
                  <a:t>16</a:t>
                </a:r>
              </a:p>
            </p:txBody>
          </p:sp>
        </p:grpSp>
      </p:grpSp>
      <p:sp>
        <p:nvSpPr>
          <p:cNvPr name="Freeform 16" id="16"/>
          <p:cNvSpPr/>
          <p:nvPr/>
        </p:nvSpPr>
        <p:spPr>
          <a:xfrm flipH="false" flipV="false" rot="0">
            <a:off x="1028700" y="5137818"/>
            <a:ext cx="8306436" cy="1079407"/>
          </a:xfrm>
          <a:custGeom>
            <a:avLst/>
            <a:gdLst/>
            <a:ahLst/>
            <a:cxnLst/>
            <a:rect r="r" b="b" t="t" l="l"/>
            <a:pathLst>
              <a:path h="1079407" w="8306436">
                <a:moveTo>
                  <a:pt x="0" y="0"/>
                </a:moveTo>
                <a:lnTo>
                  <a:pt x="8306436" y="0"/>
                </a:lnTo>
                <a:lnTo>
                  <a:pt x="8306436" y="1079406"/>
                </a:lnTo>
                <a:lnTo>
                  <a:pt x="0" y="1079406"/>
                </a:lnTo>
                <a:lnTo>
                  <a:pt x="0" y="0"/>
                </a:lnTo>
                <a:close/>
              </a:path>
            </a:pathLst>
          </a:custGeom>
          <a:blipFill>
            <a:blip r:embed="rId13"/>
            <a:stretch>
              <a:fillRect l="-11872" t="-175113" r="-141810" b="-314695"/>
            </a:stretch>
          </a:blipFill>
        </p:spPr>
      </p:sp>
      <p:sp>
        <p:nvSpPr>
          <p:cNvPr name="Freeform 17" id="17"/>
          <p:cNvSpPr/>
          <p:nvPr/>
        </p:nvSpPr>
        <p:spPr>
          <a:xfrm flipH="false" flipV="false" rot="0">
            <a:off x="1028700" y="4187945"/>
            <a:ext cx="8306436" cy="955555"/>
          </a:xfrm>
          <a:custGeom>
            <a:avLst/>
            <a:gdLst/>
            <a:ahLst/>
            <a:cxnLst/>
            <a:rect r="r" b="b" t="t" l="l"/>
            <a:pathLst>
              <a:path h="955555" w="8306436">
                <a:moveTo>
                  <a:pt x="0" y="0"/>
                </a:moveTo>
                <a:lnTo>
                  <a:pt x="8306436" y="0"/>
                </a:lnTo>
                <a:lnTo>
                  <a:pt x="8306436" y="955555"/>
                </a:lnTo>
                <a:lnTo>
                  <a:pt x="0" y="955555"/>
                </a:lnTo>
                <a:lnTo>
                  <a:pt x="0" y="0"/>
                </a:lnTo>
                <a:close/>
              </a:path>
            </a:pathLst>
          </a:custGeom>
          <a:blipFill>
            <a:blip r:embed="rId13"/>
            <a:stretch>
              <a:fillRect l="-10896" t="-512497" r="-122317" b="0"/>
            </a:stretch>
          </a:blipFill>
        </p:spPr>
      </p:sp>
      <p:sp>
        <p:nvSpPr>
          <p:cNvPr name="Freeform 18" id="18"/>
          <p:cNvSpPr/>
          <p:nvPr/>
        </p:nvSpPr>
        <p:spPr>
          <a:xfrm flipH="false" flipV="false" rot="0">
            <a:off x="1028700" y="7857788"/>
            <a:ext cx="9335136" cy="711036"/>
          </a:xfrm>
          <a:custGeom>
            <a:avLst/>
            <a:gdLst/>
            <a:ahLst/>
            <a:cxnLst/>
            <a:rect r="r" b="b" t="t" l="l"/>
            <a:pathLst>
              <a:path h="711036" w="9335136">
                <a:moveTo>
                  <a:pt x="0" y="0"/>
                </a:moveTo>
                <a:lnTo>
                  <a:pt x="9335136" y="0"/>
                </a:lnTo>
                <a:lnTo>
                  <a:pt x="9335136" y="711036"/>
                </a:lnTo>
                <a:lnTo>
                  <a:pt x="0" y="711036"/>
                </a:lnTo>
                <a:lnTo>
                  <a:pt x="0" y="0"/>
                </a:lnTo>
                <a:close/>
              </a:path>
            </a:pathLst>
          </a:custGeom>
          <a:blipFill>
            <a:blip r:embed="rId14"/>
            <a:stretch>
              <a:fillRect l="-5282" t="-1687503" r="-174834" b="-131759"/>
            </a:stretch>
          </a:blipFill>
        </p:spPr>
      </p:sp>
      <p:sp>
        <p:nvSpPr>
          <p:cNvPr name="TextBox 19" id="19"/>
          <p:cNvSpPr txBox="true"/>
          <p:nvPr/>
        </p:nvSpPr>
        <p:spPr>
          <a:xfrm rot="0">
            <a:off x="1028700" y="695272"/>
            <a:ext cx="7772990" cy="1219200"/>
          </a:xfrm>
          <a:prstGeom prst="rect">
            <a:avLst/>
          </a:prstGeom>
        </p:spPr>
        <p:txBody>
          <a:bodyPr anchor="t" rtlCol="false" tIns="0" lIns="0" bIns="0" rIns="0">
            <a:spAutoFit/>
          </a:bodyPr>
          <a:lstStyle/>
          <a:p>
            <a:pPr algn="l" marL="0" indent="0" lvl="0">
              <a:lnSpc>
                <a:spcPts val="9599"/>
              </a:lnSpc>
              <a:spcBef>
                <a:spcPct val="0"/>
              </a:spcBef>
            </a:pPr>
            <a:r>
              <a:rPr lang="en-US" sz="7999">
                <a:solidFill>
                  <a:srgbClr val="000000"/>
                </a:solidFill>
                <a:latin typeface="Squada One"/>
              </a:rPr>
              <a:t>MODEL EVALUTAION</a:t>
            </a:r>
          </a:p>
        </p:txBody>
      </p:sp>
      <p:sp>
        <p:nvSpPr>
          <p:cNvPr name="TextBox 20" id="20"/>
          <p:cNvSpPr txBox="true"/>
          <p:nvPr/>
        </p:nvSpPr>
        <p:spPr>
          <a:xfrm rot="0">
            <a:off x="1028700" y="2928017"/>
            <a:ext cx="8306436" cy="1085851"/>
          </a:xfrm>
          <a:prstGeom prst="rect">
            <a:avLst/>
          </a:prstGeom>
        </p:spPr>
        <p:txBody>
          <a:bodyPr anchor="t" rtlCol="false" tIns="0" lIns="0" bIns="0" rIns="0">
            <a:spAutoFit/>
          </a:bodyPr>
          <a:lstStyle/>
          <a:p>
            <a:pPr marL="0" indent="0" lvl="0">
              <a:lnSpc>
                <a:spcPts val="4199"/>
              </a:lnSpc>
            </a:pPr>
            <a:r>
              <a:rPr lang="en-US" sz="2999">
                <a:solidFill>
                  <a:srgbClr val="000000"/>
                </a:solidFill>
                <a:latin typeface="Klima"/>
              </a:rPr>
              <a:t>This is the accuracy score of the trained diabetes model.</a:t>
            </a:r>
          </a:p>
        </p:txBody>
      </p:sp>
      <p:sp>
        <p:nvSpPr>
          <p:cNvPr name="TextBox 21" id="21"/>
          <p:cNvSpPr txBox="true"/>
          <p:nvPr/>
        </p:nvSpPr>
        <p:spPr>
          <a:xfrm rot="0">
            <a:off x="1028700" y="6709849"/>
            <a:ext cx="8306436" cy="1085851"/>
          </a:xfrm>
          <a:prstGeom prst="rect">
            <a:avLst/>
          </a:prstGeom>
        </p:spPr>
        <p:txBody>
          <a:bodyPr anchor="t" rtlCol="false" tIns="0" lIns="0" bIns="0" rIns="0">
            <a:spAutoFit/>
          </a:bodyPr>
          <a:lstStyle/>
          <a:p>
            <a:pPr marL="0" indent="0" lvl="0">
              <a:lnSpc>
                <a:spcPts val="4199"/>
              </a:lnSpc>
            </a:pPr>
            <a:r>
              <a:rPr lang="en-US" sz="2999">
                <a:solidFill>
                  <a:srgbClr val="000000"/>
                </a:solidFill>
                <a:latin typeface="Klima"/>
              </a:rPr>
              <a:t>This is the prediction obtained by feeding input in our trained diabetes model.</a:t>
            </a:r>
          </a:p>
        </p:txBody>
      </p:sp>
      <p:sp>
        <p:nvSpPr>
          <p:cNvPr name="TextBox 22" id="22"/>
          <p:cNvSpPr txBox="true"/>
          <p:nvPr/>
        </p:nvSpPr>
        <p:spPr>
          <a:xfrm rot="0">
            <a:off x="1028700" y="652705"/>
            <a:ext cx="7772990" cy="1219200"/>
          </a:xfrm>
          <a:prstGeom prst="rect">
            <a:avLst/>
          </a:prstGeom>
        </p:spPr>
        <p:txBody>
          <a:bodyPr anchor="t" rtlCol="false" tIns="0" lIns="0" bIns="0" rIns="0">
            <a:spAutoFit/>
          </a:bodyPr>
          <a:lstStyle/>
          <a:p>
            <a:pPr algn="l" marL="0" indent="0" lvl="0">
              <a:lnSpc>
                <a:spcPts val="9599"/>
              </a:lnSpc>
              <a:spcBef>
                <a:spcPct val="0"/>
              </a:spcBef>
            </a:pPr>
            <a:r>
              <a:rPr lang="en-US" sz="7999">
                <a:solidFill>
                  <a:srgbClr val="C55039"/>
                </a:solidFill>
                <a:latin typeface="Squada One"/>
              </a:rPr>
              <a:t>MODEL EVALUTAION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AutoShape 3" id="3"/>
          <p:cNvSpPr/>
          <p:nvPr/>
        </p:nvSpPr>
        <p:spPr>
          <a:xfrm>
            <a:off x="1028700" y="2247948"/>
            <a:ext cx="6673600" cy="0"/>
          </a:xfrm>
          <a:prstGeom prst="line">
            <a:avLst/>
          </a:prstGeom>
          <a:ln cap="flat" w="38100">
            <a:solidFill>
              <a:srgbClr val="143C3C"/>
            </a:solidFill>
            <a:prstDash val="solid"/>
            <a:headEnd type="none" len="sm" w="sm"/>
            <a:tailEnd type="none" len="sm" w="sm"/>
          </a:ln>
        </p:spPr>
      </p:sp>
      <p:sp>
        <p:nvSpPr>
          <p:cNvPr name="Freeform 4" id="4"/>
          <p:cNvSpPr/>
          <p:nvPr/>
        </p:nvSpPr>
        <p:spPr>
          <a:xfrm flipH="false" flipV="false" rot="0">
            <a:off x="15742572" y="1914472"/>
            <a:ext cx="1745345" cy="1856750"/>
          </a:xfrm>
          <a:custGeom>
            <a:avLst/>
            <a:gdLst/>
            <a:ahLst/>
            <a:cxnLst/>
            <a:rect r="r" b="b" t="t" l="l"/>
            <a:pathLst>
              <a:path h="1856750" w="1745345">
                <a:moveTo>
                  <a:pt x="0" y="0"/>
                </a:moveTo>
                <a:lnTo>
                  <a:pt x="1745345" y="0"/>
                </a:lnTo>
                <a:lnTo>
                  <a:pt x="1745345" y="1856750"/>
                </a:lnTo>
                <a:lnTo>
                  <a:pt x="0" y="18567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923279" y="4288502"/>
            <a:ext cx="9545965" cy="5071294"/>
          </a:xfrm>
          <a:custGeom>
            <a:avLst/>
            <a:gdLst/>
            <a:ahLst/>
            <a:cxnLst/>
            <a:rect r="r" b="b" t="t" l="l"/>
            <a:pathLst>
              <a:path h="5071294" w="9545965">
                <a:moveTo>
                  <a:pt x="0" y="0"/>
                </a:moveTo>
                <a:lnTo>
                  <a:pt x="9545965" y="0"/>
                </a:lnTo>
                <a:lnTo>
                  <a:pt x="9545965" y="5071294"/>
                </a:lnTo>
                <a:lnTo>
                  <a:pt x="0" y="507129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5191317" y="3759821"/>
            <a:ext cx="2847855" cy="5323094"/>
          </a:xfrm>
          <a:custGeom>
            <a:avLst/>
            <a:gdLst/>
            <a:ahLst/>
            <a:cxnLst/>
            <a:rect r="r" b="b" t="t" l="l"/>
            <a:pathLst>
              <a:path h="5323094" w="2847855">
                <a:moveTo>
                  <a:pt x="0" y="0"/>
                </a:moveTo>
                <a:lnTo>
                  <a:pt x="2847855" y="0"/>
                </a:lnTo>
                <a:lnTo>
                  <a:pt x="2847855" y="5323094"/>
                </a:lnTo>
                <a:lnTo>
                  <a:pt x="0" y="53230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true" flipV="false" rot="0">
            <a:off x="11702890" y="3036088"/>
            <a:ext cx="2621321" cy="2735724"/>
          </a:xfrm>
          <a:custGeom>
            <a:avLst/>
            <a:gdLst/>
            <a:ahLst/>
            <a:cxnLst/>
            <a:rect r="r" b="b" t="t" l="l"/>
            <a:pathLst>
              <a:path h="2735724" w="2621321">
                <a:moveTo>
                  <a:pt x="2621321" y="0"/>
                </a:moveTo>
                <a:lnTo>
                  <a:pt x="0" y="0"/>
                </a:lnTo>
                <a:lnTo>
                  <a:pt x="0" y="2735724"/>
                </a:lnTo>
                <a:lnTo>
                  <a:pt x="2621321" y="2735724"/>
                </a:lnTo>
                <a:lnTo>
                  <a:pt x="2621321"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1312015" y="4403950"/>
            <a:ext cx="728435" cy="1577319"/>
          </a:xfrm>
          <a:custGeom>
            <a:avLst/>
            <a:gdLst/>
            <a:ahLst/>
            <a:cxnLst/>
            <a:rect r="r" b="b" t="t" l="l"/>
            <a:pathLst>
              <a:path h="1577319" w="728435">
                <a:moveTo>
                  <a:pt x="0" y="0"/>
                </a:moveTo>
                <a:lnTo>
                  <a:pt x="728434" y="0"/>
                </a:lnTo>
                <a:lnTo>
                  <a:pt x="728434" y="1577319"/>
                </a:lnTo>
                <a:lnTo>
                  <a:pt x="0" y="157731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9" id="9"/>
          <p:cNvGrpSpPr/>
          <p:nvPr/>
        </p:nvGrpSpPr>
        <p:grpSpPr>
          <a:xfrm rot="0">
            <a:off x="13673415" y="306358"/>
            <a:ext cx="4045694" cy="711744"/>
            <a:chOff x="0" y="0"/>
            <a:chExt cx="5394259" cy="948992"/>
          </a:xfrm>
        </p:grpSpPr>
        <p:grpSp>
          <p:nvGrpSpPr>
            <p:cNvPr name="Group 10" id="10"/>
            <p:cNvGrpSpPr/>
            <p:nvPr/>
          </p:nvGrpSpPr>
          <p:grpSpPr>
            <a:xfrm rot="0">
              <a:off x="0" y="184480"/>
              <a:ext cx="5394259" cy="580032"/>
              <a:chOff x="0" y="0"/>
              <a:chExt cx="1214331" cy="130574"/>
            </a:xfrm>
          </p:grpSpPr>
          <p:sp>
            <p:nvSpPr>
              <p:cNvPr name="Freeform 11" id="11"/>
              <p:cNvSpPr/>
              <p:nvPr/>
            </p:nvSpPr>
            <p:spPr>
              <a:xfrm flipH="false" flipV="false" rot="0">
                <a:off x="0" y="0"/>
                <a:ext cx="1214331" cy="130574"/>
              </a:xfrm>
              <a:custGeom>
                <a:avLst/>
                <a:gdLst/>
                <a:ahLst/>
                <a:cxnLst/>
                <a:rect r="r" b="b" t="t" l="l"/>
                <a:pathLst>
                  <a:path h="130574" w="1214331">
                    <a:moveTo>
                      <a:pt x="65287" y="0"/>
                    </a:moveTo>
                    <a:lnTo>
                      <a:pt x="1149044" y="0"/>
                    </a:lnTo>
                    <a:cubicBezTo>
                      <a:pt x="1166359" y="0"/>
                      <a:pt x="1182965" y="6878"/>
                      <a:pt x="1195209" y="19122"/>
                    </a:cubicBezTo>
                    <a:cubicBezTo>
                      <a:pt x="1207452" y="31366"/>
                      <a:pt x="1214331" y="47972"/>
                      <a:pt x="1214331" y="65287"/>
                    </a:cubicBezTo>
                    <a:lnTo>
                      <a:pt x="1214331" y="65287"/>
                    </a:lnTo>
                    <a:cubicBezTo>
                      <a:pt x="1214331" y="101344"/>
                      <a:pt x="1185101" y="130574"/>
                      <a:pt x="1149044" y="130574"/>
                    </a:cubicBezTo>
                    <a:lnTo>
                      <a:pt x="65287" y="130574"/>
                    </a:lnTo>
                    <a:cubicBezTo>
                      <a:pt x="29230" y="130574"/>
                      <a:pt x="0" y="101344"/>
                      <a:pt x="0" y="65287"/>
                    </a:cubicBezTo>
                    <a:lnTo>
                      <a:pt x="0" y="65287"/>
                    </a:lnTo>
                    <a:cubicBezTo>
                      <a:pt x="0" y="29230"/>
                      <a:pt x="29230" y="0"/>
                      <a:pt x="65287" y="0"/>
                    </a:cubicBezTo>
                    <a:close/>
                  </a:path>
                </a:pathLst>
              </a:custGeom>
              <a:solidFill>
                <a:srgbClr val="C55039"/>
              </a:solidFill>
            </p:spPr>
          </p:sp>
          <p:sp>
            <p:nvSpPr>
              <p:cNvPr name="TextBox 12" id="12"/>
              <p:cNvSpPr txBox="true"/>
              <p:nvPr/>
            </p:nvSpPr>
            <p:spPr>
              <a:xfrm>
                <a:off x="0" y="-57150"/>
                <a:ext cx="1214331" cy="187724"/>
              </a:xfrm>
              <a:prstGeom prst="rect">
                <a:avLst/>
              </a:prstGeom>
            </p:spPr>
            <p:txBody>
              <a:bodyPr anchor="ctr" rtlCol="false" tIns="45864" lIns="45864" bIns="45864" rIns="45864"/>
              <a:lstStyle/>
              <a:p>
                <a:pPr algn="ctr">
                  <a:lnSpc>
                    <a:spcPts val="1948"/>
                  </a:lnSpc>
                </a:pPr>
                <a:r>
                  <a:rPr lang="en-US" sz="1391">
                    <a:solidFill>
                      <a:srgbClr val="000000"/>
                    </a:solidFill>
                    <a:latin typeface="Klima"/>
                  </a:rPr>
                  <a:t>       Department of AI &amp; ML, SIT, Pune</a:t>
                </a:r>
              </a:p>
            </p:txBody>
          </p:sp>
        </p:grpSp>
        <p:grpSp>
          <p:nvGrpSpPr>
            <p:cNvPr name="Group 13" id="13"/>
            <p:cNvGrpSpPr/>
            <p:nvPr/>
          </p:nvGrpSpPr>
          <p:grpSpPr>
            <a:xfrm rot="0">
              <a:off x="0" y="0"/>
              <a:ext cx="948992" cy="94899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5039"/>
              </a:solidFill>
            </p:spPr>
          </p:sp>
          <p:sp>
            <p:nvSpPr>
              <p:cNvPr name="TextBox 15" id="15"/>
              <p:cNvSpPr txBox="true"/>
              <p:nvPr/>
            </p:nvSpPr>
            <p:spPr>
              <a:xfrm>
                <a:off x="76200" y="-19050"/>
                <a:ext cx="660400" cy="755650"/>
              </a:xfrm>
              <a:prstGeom prst="rect">
                <a:avLst/>
              </a:prstGeom>
            </p:spPr>
            <p:txBody>
              <a:bodyPr anchor="ctr" rtlCol="false" tIns="45864" lIns="45864" bIns="45864" rIns="45864"/>
              <a:lstStyle/>
              <a:p>
                <a:pPr algn="ctr">
                  <a:lnSpc>
                    <a:spcPts val="3220"/>
                  </a:lnSpc>
                </a:pPr>
                <a:r>
                  <a:rPr lang="en-US" sz="2300">
                    <a:solidFill>
                      <a:srgbClr val="000000"/>
                    </a:solidFill>
                    <a:latin typeface="Klima"/>
                  </a:rPr>
                  <a:t>17</a:t>
                </a:r>
              </a:p>
            </p:txBody>
          </p:sp>
        </p:grpSp>
      </p:grpSp>
      <p:sp>
        <p:nvSpPr>
          <p:cNvPr name="Freeform 16" id="16"/>
          <p:cNvSpPr/>
          <p:nvPr/>
        </p:nvSpPr>
        <p:spPr>
          <a:xfrm flipH="false" flipV="false" rot="0">
            <a:off x="1028700" y="5192609"/>
            <a:ext cx="8633688" cy="858727"/>
          </a:xfrm>
          <a:custGeom>
            <a:avLst/>
            <a:gdLst/>
            <a:ahLst/>
            <a:cxnLst/>
            <a:rect r="r" b="b" t="t" l="l"/>
            <a:pathLst>
              <a:path h="858727" w="8633688">
                <a:moveTo>
                  <a:pt x="0" y="0"/>
                </a:moveTo>
                <a:lnTo>
                  <a:pt x="8633688" y="0"/>
                </a:lnTo>
                <a:lnTo>
                  <a:pt x="8633688" y="858727"/>
                </a:lnTo>
                <a:lnTo>
                  <a:pt x="0" y="858727"/>
                </a:lnTo>
                <a:lnTo>
                  <a:pt x="0" y="0"/>
                </a:lnTo>
                <a:close/>
              </a:path>
            </a:pathLst>
          </a:custGeom>
          <a:blipFill>
            <a:blip r:embed="rId13"/>
            <a:stretch>
              <a:fillRect l="0" t="0" r="0" b="0"/>
            </a:stretch>
          </a:blipFill>
        </p:spPr>
      </p:sp>
      <p:sp>
        <p:nvSpPr>
          <p:cNvPr name="Freeform 17" id="17"/>
          <p:cNvSpPr/>
          <p:nvPr/>
        </p:nvSpPr>
        <p:spPr>
          <a:xfrm flipH="false" flipV="false" rot="0">
            <a:off x="1028700" y="4213531"/>
            <a:ext cx="8633688" cy="979078"/>
          </a:xfrm>
          <a:custGeom>
            <a:avLst/>
            <a:gdLst/>
            <a:ahLst/>
            <a:cxnLst/>
            <a:rect r="r" b="b" t="t" l="l"/>
            <a:pathLst>
              <a:path h="979078" w="8633688">
                <a:moveTo>
                  <a:pt x="0" y="0"/>
                </a:moveTo>
                <a:lnTo>
                  <a:pt x="8633688" y="0"/>
                </a:lnTo>
                <a:lnTo>
                  <a:pt x="8633688" y="979078"/>
                </a:lnTo>
                <a:lnTo>
                  <a:pt x="0" y="979078"/>
                </a:lnTo>
                <a:lnTo>
                  <a:pt x="0" y="0"/>
                </a:lnTo>
                <a:close/>
              </a:path>
            </a:pathLst>
          </a:custGeom>
          <a:blipFill>
            <a:blip r:embed="rId14"/>
            <a:stretch>
              <a:fillRect l="0" t="0" r="0" b="0"/>
            </a:stretch>
          </a:blipFill>
        </p:spPr>
      </p:sp>
      <p:sp>
        <p:nvSpPr>
          <p:cNvPr name="Freeform 18" id="18"/>
          <p:cNvSpPr/>
          <p:nvPr/>
        </p:nvSpPr>
        <p:spPr>
          <a:xfrm flipH="false" flipV="false" rot="0">
            <a:off x="1028700" y="7948238"/>
            <a:ext cx="8633688" cy="942636"/>
          </a:xfrm>
          <a:custGeom>
            <a:avLst/>
            <a:gdLst/>
            <a:ahLst/>
            <a:cxnLst/>
            <a:rect r="r" b="b" t="t" l="l"/>
            <a:pathLst>
              <a:path h="942636" w="8633688">
                <a:moveTo>
                  <a:pt x="0" y="0"/>
                </a:moveTo>
                <a:lnTo>
                  <a:pt x="8633688" y="0"/>
                </a:lnTo>
                <a:lnTo>
                  <a:pt x="8633688" y="942636"/>
                </a:lnTo>
                <a:lnTo>
                  <a:pt x="0" y="942636"/>
                </a:lnTo>
                <a:lnTo>
                  <a:pt x="0" y="0"/>
                </a:lnTo>
                <a:close/>
              </a:path>
            </a:pathLst>
          </a:custGeom>
          <a:blipFill>
            <a:blip r:embed="rId15"/>
            <a:stretch>
              <a:fillRect l="0" t="0" r="0" b="0"/>
            </a:stretch>
          </a:blipFill>
        </p:spPr>
      </p:sp>
      <p:sp>
        <p:nvSpPr>
          <p:cNvPr name="TextBox 19" id="19"/>
          <p:cNvSpPr txBox="true"/>
          <p:nvPr/>
        </p:nvSpPr>
        <p:spPr>
          <a:xfrm rot="0">
            <a:off x="1028700" y="695272"/>
            <a:ext cx="7772990" cy="1219200"/>
          </a:xfrm>
          <a:prstGeom prst="rect">
            <a:avLst/>
          </a:prstGeom>
        </p:spPr>
        <p:txBody>
          <a:bodyPr anchor="t" rtlCol="false" tIns="0" lIns="0" bIns="0" rIns="0">
            <a:spAutoFit/>
          </a:bodyPr>
          <a:lstStyle/>
          <a:p>
            <a:pPr algn="l" marL="0" indent="0" lvl="0">
              <a:lnSpc>
                <a:spcPts val="9599"/>
              </a:lnSpc>
              <a:spcBef>
                <a:spcPct val="0"/>
              </a:spcBef>
            </a:pPr>
            <a:r>
              <a:rPr lang="en-US" sz="7999">
                <a:solidFill>
                  <a:srgbClr val="000000"/>
                </a:solidFill>
                <a:latin typeface="Squada One"/>
              </a:rPr>
              <a:t>MODEL EVALUTAION</a:t>
            </a:r>
          </a:p>
        </p:txBody>
      </p:sp>
      <p:sp>
        <p:nvSpPr>
          <p:cNvPr name="TextBox 20" id="20"/>
          <p:cNvSpPr txBox="true"/>
          <p:nvPr/>
        </p:nvSpPr>
        <p:spPr>
          <a:xfrm rot="0">
            <a:off x="1028700" y="2928017"/>
            <a:ext cx="8306436" cy="1085851"/>
          </a:xfrm>
          <a:prstGeom prst="rect">
            <a:avLst/>
          </a:prstGeom>
        </p:spPr>
        <p:txBody>
          <a:bodyPr anchor="t" rtlCol="false" tIns="0" lIns="0" bIns="0" rIns="0">
            <a:spAutoFit/>
          </a:bodyPr>
          <a:lstStyle/>
          <a:p>
            <a:pPr marL="0" indent="0" lvl="0">
              <a:lnSpc>
                <a:spcPts val="4199"/>
              </a:lnSpc>
            </a:pPr>
            <a:r>
              <a:rPr lang="en-US" sz="2999">
                <a:solidFill>
                  <a:srgbClr val="000000"/>
                </a:solidFill>
                <a:latin typeface="Klima"/>
              </a:rPr>
              <a:t>This is the accuracy score of the trained heart model.</a:t>
            </a:r>
          </a:p>
        </p:txBody>
      </p:sp>
      <p:sp>
        <p:nvSpPr>
          <p:cNvPr name="TextBox 21" id="21"/>
          <p:cNvSpPr txBox="true"/>
          <p:nvPr/>
        </p:nvSpPr>
        <p:spPr>
          <a:xfrm rot="0">
            <a:off x="1028700" y="6709849"/>
            <a:ext cx="8306436" cy="1085851"/>
          </a:xfrm>
          <a:prstGeom prst="rect">
            <a:avLst/>
          </a:prstGeom>
        </p:spPr>
        <p:txBody>
          <a:bodyPr anchor="t" rtlCol="false" tIns="0" lIns="0" bIns="0" rIns="0">
            <a:spAutoFit/>
          </a:bodyPr>
          <a:lstStyle/>
          <a:p>
            <a:pPr marL="0" indent="0" lvl="0">
              <a:lnSpc>
                <a:spcPts val="4199"/>
              </a:lnSpc>
            </a:pPr>
            <a:r>
              <a:rPr lang="en-US" sz="2999">
                <a:solidFill>
                  <a:srgbClr val="000000"/>
                </a:solidFill>
                <a:latin typeface="Klima"/>
              </a:rPr>
              <a:t>This is the prediction obtained by feeding input in our trained heart model.</a:t>
            </a:r>
          </a:p>
        </p:txBody>
      </p:sp>
      <p:sp>
        <p:nvSpPr>
          <p:cNvPr name="TextBox 22" id="22"/>
          <p:cNvSpPr txBox="true"/>
          <p:nvPr/>
        </p:nvSpPr>
        <p:spPr>
          <a:xfrm rot="0">
            <a:off x="1028700" y="652705"/>
            <a:ext cx="7772990" cy="1219200"/>
          </a:xfrm>
          <a:prstGeom prst="rect">
            <a:avLst/>
          </a:prstGeom>
        </p:spPr>
        <p:txBody>
          <a:bodyPr anchor="t" rtlCol="false" tIns="0" lIns="0" bIns="0" rIns="0">
            <a:spAutoFit/>
          </a:bodyPr>
          <a:lstStyle/>
          <a:p>
            <a:pPr algn="l" marL="0" indent="0" lvl="0">
              <a:lnSpc>
                <a:spcPts val="9599"/>
              </a:lnSpc>
              <a:spcBef>
                <a:spcPct val="0"/>
              </a:spcBef>
            </a:pPr>
            <a:r>
              <a:rPr lang="en-US" sz="7999">
                <a:solidFill>
                  <a:srgbClr val="C55039"/>
                </a:solidFill>
                <a:latin typeface="Squada One"/>
              </a:rPr>
              <a:t>MODEL EVALUTAION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AutoShape 3" id="3"/>
          <p:cNvSpPr/>
          <p:nvPr/>
        </p:nvSpPr>
        <p:spPr>
          <a:xfrm>
            <a:off x="1028700" y="2247948"/>
            <a:ext cx="6673600" cy="0"/>
          </a:xfrm>
          <a:prstGeom prst="line">
            <a:avLst/>
          </a:prstGeom>
          <a:ln cap="flat" w="38100">
            <a:solidFill>
              <a:srgbClr val="143C3C"/>
            </a:solidFill>
            <a:prstDash val="solid"/>
            <a:headEnd type="none" len="sm" w="sm"/>
            <a:tailEnd type="none" len="sm" w="sm"/>
          </a:ln>
        </p:spPr>
      </p:sp>
      <p:sp>
        <p:nvSpPr>
          <p:cNvPr name="Freeform 4" id="4"/>
          <p:cNvSpPr/>
          <p:nvPr/>
        </p:nvSpPr>
        <p:spPr>
          <a:xfrm flipH="false" flipV="false" rot="0">
            <a:off x="15742572" y="1914472"/>
            <a:ext cx="1745345" cy="1856750"/>
          </a:xfrm>
          <a:custGeom>
            <a:avLst/>
            <a:gdLst/>
            <a:ahLst/>
            <a:cxnLst/>
            <a:rect r="r" b="b" t="t" l="l"/>
            <a:pathLst>
              <a:path h="1856750" w="1745345">
                <a:moveTo>
                  <a:pt x="0" y="0"/>
                </a:moveTo>
                <a:lnTo>
                  <a:pt x="1745345" y="0"/>
                </a:lnTo>
                <a:lnTo>
                  <a:pt x="1745345" y="1856750"/>
                </a:lnTo>
                <a:lnTo>
                  <a:pt x="0" y="18567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923279" y="4288502"/>
            <a:ext cx="9545965" cy="5071294"/>
          </a:xfrm>
          <a:custGeom>
            <a:avLst/>
            <a:gdLst/>
            <a:ahLst/>
            <a:cxnLst/>
            <a:rect r="r" b="b" t="t" l="l"/>
            <a:pathLst>
              <a:path h="5071294" w="9545965">
                <a:moveTo>
                  <a:pt x="0" y="0"/>
                </a:moveTo>
                <a:lnTo>
                  <a:pt x="9545965" y="0"/>
                </a:lnTo>
                <a:lnTo>
                  <a:pt x="9545965" y="5071294"/>
                </a:lnTo>
                <a:lnTo>
                  <a:pt x="0" y="507129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5191317" y="3759821"/>
            <a:ext cx="2847855" cy="5323094"/>
          </a:xfrm>
          <a:custGeom>
            <a:avLst/>
            <a:gdLst/>
            <a:ahLst/>
            <a:cxnLst/>
            <a:rect r="r" b="b" t="t" l="l"/>
            <a:pathLst>
              <a:path h="5323094" w="2847855">
                <a:moveTo>
                  <a:pt x="0" y="0"/>
                </a:moveTo>
                <a:lnTo>
                  <a:pt x="2847855" y="0"/>
                </a:lnTo>
                <a:lnTo>
                  <a:pt x="2847855" y="5323094"/>
                </a:lnTo>
                <a:lnTo>
                  <a:pt x="0" y="53230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true" flipV="false" rot="0">
            <a:off x="11702890" y="3036088"/>
            <a:ext cx="2621321" cy="2735724"/>
          </a:xfrm>
          <a:custGeom>
            <a:avLst/>
            <a:gdLst/>
            <a:ahLst/>
            <a:cxnLst/>
            <a:rect r="r" b="b" t="t" l="l"/>
            <a:pathLst>
              <a:path h="2735724" w="2621321">
                <a:moveTo>
                  <a:pt x="2621321" y="0"/>
                </a:moveTo>
                <a:lnTo>
                  <a:pt x="0" y="0"/>
                </a:lnTo>
                <a:lnTo>
                  <a:pt x="0" y="2735724"/>
                </a:lnTo>
                <a:lnTo>
                  <a:pt x="2621321" y="2735724"/>
                </a:lnTo>
                <a:lnTo>
                  <a:pt x="2621321"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1312015" y="4403950"/>
            <a:ext cx="728435" cy="1577319"/>
          </a:xfrm>
          <a:custGeom>
            <a:avLst/>
            <a:gdLst/>
            <a:ahLst/>
            <a:cxnLst/>
            <a:rect r="r" b="b" t="t" l="l"/>
            <a:pathLst>
              <a:path h="1577319" w="728435">
                <a:moveTo>
                  <a:pt x="0" y="0"/>
                </a:moveTo>
                <a:lnTo>
                  <a:pt x="728434" y="0"/>
                </a:lnTo>
                <a:lnTo>
                  <a:pt x="728434" y="1577319"/>
                </a:lnTo>
                <a:lnTo>
                  <a:pt x="0" y="157731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9" id="9"/>
          <p:cNvGrpSpPr/>
          <p:nvPr/>
        </p:nvGrpSpPr>
        <p:grpSpPr>
          <a:xfrm rot="0">
            <a:off x="13673415" y="306358"/>
            <a:ext cx="4045694" cy="711744"/>
            <a:chOff x="0" y="0"/>
            <a:chExt cx="5394259" cy="948992"/>
          </a:xfrm>
        </p:grpSpPr>
        <p:grpSp>
          <p:nvGrpSpPr>
            <p:cNvPr name="Group 10" id="10"/>
            <p:cNvGrpSpPr/>
            <p:nvPr/>
          </p:nvGrpSpPr>
          <p:grpSpPr>
            <a:xfrm rot="0">
              <a:off x="0" y="184480"/>
              <a:ext cx="5394259" cy="580032"/>
              <a:chOff x="0" y="0"/>
              <a:chExt cx="1214331" cy="130574"/>
            </a:xfrm>
          </p:grpSpPr>
          <p:sp>
            <p:nvSpPr>
              <p:cNvPr name="Freeform 11" id="11"/>
              <p:cNvSpPr/>
              <p:nvPr/>
            </p:nvSpPr>
            <p:spPr>
              <a:xfrm flipH="false" flipV="false" rot="0">
                <a:off x="0" y="0"/>
                <a:ext cx="1214331" cy="130574"/>
              </a:xfrm>
              <a:custGeom>
                <a:avLst/>
                <a:gdLst/>
                <a:ahLst/>
                <a:cxnLst/>
                <a:rect r="r" b="b" t="t" l="l"/>
                <a:pathLst>
                  <a:path h="130574" w="1214331">
                    <a:moveTo>
                      <a:pt x="65287" y="0"/>
                    </a:moveTo>
                    <a:lnTo>
                      <a:pt x="1149044" y="0"/>
                    </a:lnTo>
                    <a:cubicBezTo>
                      <a:pt x="1166359" y="0"/>
                      <a:pt x="1182965" y="6878"/>
                      <a:pt x="1195209" y="19122"/>
                    </a:cubicBezTo>
                    <a:cubicBezTo>
                      <a:pt x="1207452" y="31366"/>
                      <a:pt x="1214331" y="47972"/>
                      <a:pt x="1214331" y="65287"/>
                    </a:cubicBezTo>
                    <a:lnTo>
                      <a:pt x="1214331" y="65287"/>
                    </a:lnTo>
                    <a:cubicBezTo>
                      <a:pt x="1214331" y="101344"/>
                      <a:pt x="1185101" y="130574"/>
                      <a:pt x="1149044" y="130574"/>
                    </a:cubicBezTo>
                    <a:lnTo>
                      <a:pt x="65287" y="130574"/>
                    </a:lnTo>
                    <a:cubicBezTo>
                      <a:pt x="29230" y="130574"/>
                      <a:pt x="0" y="101344"/>
                      <a:pt x="0" y="65287"/>
                    </a:cubicBezTo>
                    <a:lnTo>
                      <a:pt x="0" y="65287"/>
                    </a:lnTo>
                    <a:cubicBezTo>
                      <a:pt x="0" y="29230"/>
                      <a:pt x="29230" y="0"/>
                      <a:pt x="65287" y="0"/>
                    </a:cubicBezTo>
                    <a:close/>
                  </a:path>
                </a:pathLst>
              </a:custGeom>
              <a:solidFill>
                <a:srgbClr val="C55039"/>
              </a:solidFill>
            </p:spPr>
          </p:sp>
          <p:sp>
            <p:nvSpPr>
              <p:cNvPr name="TextBox 12" id="12"/>
              <p:cNvSpPr txBox="true"/>
              <p:nvPr/>
            </p:nvSpPr>
            <p:spPr>
              <a:xfrm>
                <a:off x="0" y="-57150"/>
                <a:ext cx="1214331" cy="187724"/>
              </a:xfrm>
              <a:prstGeom prst="rect">
                <a:avLst/>
              </a:prstGeom>
            </p:spPr>
            <p:txBody>
              <a:bodyPr anchor="ctr" rtlCol="false" tIns="45864" lIns="45864" bIns="45864" rIns="45864"/>
              <a:lstStyle/>
              <a:p>
                <a:pPr algn="ctr">
                  <a:lnSpc>
                    <a:spcPts val="1948"/>
                  </a:lnSpc>
                </a:pPr>
                <a:r>
                  <a:rPr lang="en-US" sz="1391">
                    <a:solidFill>
                      <a:srgbClr val="000000"/>
                    </a:solidFill>
                    <a:latin typeface="Klima"/>
                  </a:rPr>
                  <a:t>       Department of AI &amp; ML, SIT, Pune</a:t>
                </a:r>
              </a:p>
            </p:txBody>
          </p:sp>
        </p:grpSp>
        <p:grpSp>
          <p:nvGrpSpPr>
            <p:cNvPr name="Group 13" id="13"/>
            <p:cNvGrpSpPr/>
            <p:nvPr/>
          </p:nvGrpSpPr>
          <p:grpSpPr>
            <a:xfrm rot="0">
              <a:off x="0" y="0"/>
              <a:ext cx="948992" cy="94899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5039"/>
              </a:solidFill>
            </p:spPr>
          </p:sp>
          <p:sp>
            <p:nvSpPr>
              <p:cNvPr name="TextBox 15" id="15"/>
              <p:cNvSpPr txBox="true"/>
              <p:nvPr/>
            </p:nvSpPr>
            <p:spPr>
              <a:xfrm>
                <a:off x="76200" y="-19050"/>
                <a:ext cx="660400" cy="755650"/>
              </a:xfrm>
              <a:prstGeom prst="rect">
                <a:avLst/>
              </a:prstGeom>
            </p:spPr>
            <p:txBody>
              <a:bodyPr anchor="ctr" rtlCol="false" tIns="45864" lIns="45864" bIns="45864" rIns="45864"/>
              <a:lstStyle/>
              <a:p>
                <a:pPr algn="ctr">
                  <a:lnSpc>
                    <a:spcPts val="3220"/>
                  </a:lnSpc>
                </a:pPr>
                <a:r>
                  <a:rPr lang="en-US" sz="2300">
                    <a:solidFill>
                      <a:srgbClr val="000000"/>
                    </a:solidFill>
                    <a:latin typeface="Klima"/>
                  </a:rPr>
                  <a:t>18</a:t>
                </a:r>
              </a:p>
            </p:txBody>
          </p:sp>
        </p:grpSp>
      </p:grpSp>
      <p:sp>
        <p:nvSpPr>
          <p:cNvPr name="Freeform 16" id="16"/>
          <p:cNvSpPr/>
          <p:nvPr/>
        </p:nvSpPr>
        <p:spPr>
          <a:xfrm flipH="false" flipV="false" rot="0">
            <a:off x="1028700" y="4219636"/>
            <a:ext cx="8306436" cy="828519"/>
          </a:xfrm>
          <a:custGeom>
            <a:avLst/>
            <a:gdLst/>
            <a:ahLst/>
            <a:cxnLst/>
            <a:rect r="r" b="b" t="t" l="l"/>
            <a:pathLst>
              <a:path h="828519" w="8306436">
                <a:moveTo>
                  <a:pt x="0" y="0"/>
                </a:moveTo>
                <a:lnTo>
                  <a:pt x="8306436" y="0"/>
                </a:lnTo>
                <a:lnTo>
                  <a:pt x="8306436" y="828519"/>
                </a:lnTo>
                <a:lnTo>
                  <a:pt x="0" y="828519"/>
                </a:lnTo>
                <a:lnTo>
                  <a:pt x="0" y="0"/>
                </a:lnTo>
                <a:close/>
              </a:path>
            </a:pathLst>
          </a:custGeom>
          <a:blipFill>
            <a:blip r:embed="rId13"/>
            <a:stretch>
              <a:fillRect l="0" t="0" r="0" b="0"/>
            </a:stretch>
          </a:blipFill>
        </p:spPr>
      </p:sp>
      <p:sp>
        <p:nvSpPr>
          <p:cNvPr name="Freeform 17" id="17"/>
          <p:cNvSpPr/>
          <p:nvPr/>
        </p:nvSpPr>
        <p:spPr>
          <a:xfrm flipH="false" flipV="false" rot="0">
            <a:off x="1028700" y="5048155"/>
            <a:ext cx="8306436" cy="947882"/>
          </a:xfrm>
          <a:custGeom>
            <a:avLst/>
            <a:gdLst/>
            <a:ahLst/>
            <a:cxnLst/>
            <a:rect r="r" b="b" t="t" l="l"/>
            <a:pathLst>
              <a:path h="947882" w="8306436">
                <a:moveTo>
                  <a:pt x="0" y="0"/>
                </a:moveTo>
                <a:lnTo>
                  <a:pt x="8306436" y="0"/>
                </a:lnTo>
                <a:lnTo>
                  <a:pt x="8306436" y="947882"/>
                </a:lnTo>
                <a:lnTo>
                  <a:pt x="0" y="947882"/>
                </a:lnTo>
                <a:lnTo>
                  <a:pt x="0" y="0"/>
                </a:lnTo>
                <a:close/>
              </a:path>
            </a:pathLst>
          </a:custGeom>
          <a:blipFill>
            <a:blip r:embed="rId14"/>
            <a:stretch>
              <a:fillRect l="0" t="0" r="0" b="0"/>
            </a:stretch>
          </a:blipFill>
        </p:spPr>
      </p:sp>
      <p:sp>
        <p:nvSpPr>
          <p:cNvPr name="Freeform 18" id="18"/>
          <p:cNvSpPr/>
          <p:nvPr/>
        </p:nvSpPr>
        <p:spPr>
          <a:xfrm flipH="false" flipV="false" rot="0">
            <a:off x="1028700" y="8005250"/>
            <a:ext cx="8306436" cy="941967"/>
          </a:xfrm>
          <a:custGeom>
            <a:avLst/>
            <a:gdLst/>
            <a:ahLst/>
            <a:cxnLst/>
            <a:rect r="r" b="b" t="t" l="l"/>
            <a:pathLst>
              <a:path h="941967" w="8306436">
                <a:moveTo>
                  <a:pt x="0" y="0"/>
                </a:moveTo>
                <a:lnTo>
                  <a:pt x="8306436" y="0"/>
                </a:lnTo>
                <a:lnTo>
                  <a:pt x="8306436" y="941967"/>
                </a:lnTo>
                <a:lnTo>
                  <a:pt x="0" y="941967"/>
                </a:lnTo>
                <a:lnTo>
                  <a:pt x="0" y="0"/>
                </a:lnTo>
                <a:close/>
              </a:path>
            </a:pathLst>
          </a:custGeom>
          <a:blipFill>
            <a:blip r:embed="rId15"/>
            <a:stretch>
              <a:fillRect l="0" t="0" r="0" b="0"/>
            </a:stretch>
          </a:blipFill>
        </p:spPr>
      </p:sp>
      <p:sp>
        <p:nvSpPr>
          <p:cNvPr name="TextBox 19" id="19"/>
          <p:cNvSpPr txBox="true"/>
          <p:nvPr/>
        </p:nvSpPr>
        <p:spPr>
          <a:xfrm rot="0">
            <a:off x="1028700" y="695272"/>
            <a:ext cx="7772990" cy="1219200"/>
          </a:xfrm>
          <a:prstGeom prst="rect">
            <a:avLst/>
          </a:prstGeom>
        </p:spPr>
        <p:txBody>
          <a:bodyPr anchor="t" rtlCol="false" tIns="0" lIns="0" bIns="0" rIns="0">
            <a:spAutoFit/>
          </a:bodyPr>
          <a:lstStyle/>
          <a:p>
            <a:pPr algn="l" marL="0" indent="0" lvl="0">
              <a:lnSpc>
                <a:spcPts val="9599"/>
              </a:lnSpc>
              <a:spcBef>
                <a:spcPct val="0"/>
              </a:spcBef>
            </a:pPr>
            <a:r>
              <a:rPr lang="en-US" sz="7999">
                <a:solidFill>
                  <a:srgbClr val="000000"/>
                </a:solidFill>
                <a:latin typeface="Squada One"/>
              </a:rPr>
              <a:t>MODEL EVALUTAION</a:t>
            </a:r>
          </a:p>
        </p:txBody>
      </p:sp>
      <p:sp>
        <p:nvSpPr>
          <p:cNvPr name="TextBox 20" id="20"/>
          <p:cNvSpPr txBox="true"/>
          <p:nvPr/>
        </p:nvSpPr>
        <p:spPr>
          <a:xfrm rot="0">
            <a:off x="1028700" y="2928017"/>
            <a:ext cx="8306436" cy="1085851"/>
          </a:xfrm>
          <a:prstGeom prst="rect">
            <a:avLst/>
          </a:prstGeom>
        </p:spPr>
        <p:txBody>
          <a:bodyPr anchor="t" rtlCol="false" tIns="0" lIns="0" bIns="0" rIns="0">
            <a:spAutoFit/>
          </a:bodyPr>
          <a:lstStyle/>
          <a:p>
            <a:pPr marL="0" indent="0" lvl="0">
              <a:lnSpc>
                <a:spcPts val="4199"/>
              </a:lnSpc>
            </a:pPr>
            <a:r>
              <a:rPr lang="en-US" sz="2999">
                <a:solidFill>
                  <a:srgbClr val="000000"/>
                </a:solidFill>
                <a:latin typeface="Klima"/>
              </a:rPr>
              <a:t>This is the accuracy score of the trained Parkinson model.</a:t>
            </a:r>
          </a:p>
        </p:txBody>
      </p:sp>
      <p:sp>
        <p:nvSpPr>
          <p:cNvPr name="TextBox 21" id="21"/>
          <p:cNvSpPr txBox="true"/>
          <p:nvPr/>
        </p:nvSpPr>
        <p:spPr>
          <a:xfrm rot="0">
            <a:off x="1028700" y="6709849"/>
            <a:ext cx="8306436" cy="1085851"/>
          </a:xfrm>
          <a:prstGeom prst="rect">
            <a:avLst/>
          </a:prstGeom>
        </p:spPr>
        <p:txBody>
          <a:bodyPr anchor="t" rtlCol="false" tIns="0" lIns="0" bIns="0" rIns="0">
            <a:spAutoFit/>
          </a:bodyPr>
          <a:lstStyle/>
          <a:p>
            <a:pPr marL="0" indent="0" lvl="0">
              <a:lnSpc>
                <a:spcPts val="4199"/>
              </a:lnSpc>
            </a:pPr>
            <a:r>
              <a:rPr lang="en-US" sz="2999">
                <a:solidFill>
                  <a:srgbClr val="000000"/>
                </a:solidFill>
                <a:latin typeface="Klima"/>
              </a:rPr>
              <a:t>This is the prediction obtained by feeding input in our trained Parkinson model.</a:t>
            </a:r>
          </a:p>
        </p:txBody>
      </p:sp>
      <p:sp>
        <p:nvSpPr>
          <p:cNvPr name="TextBox 22" id="22"/>
          <p:cNvSpPr txBox="true"/>
          <p:nvPr/>
        </p:nvSpPr>
        <p:spPr>
          <a:xfrm rot="0">
            <a:off x="1028700" y="652705"/>
            <a:ext cx="7772990" cy="1219200"/>
          </a:xfrm>
          <a:prstGeom prst="rect">
            <a:avLst/>
          </a:prstGeom>
        </p:spPr>
        <p:txBody>
          <a:bodyPr anchor="t" rtlCol="false" tIns="0" lIns="0" bIns="0" rIns="0">
            <a:spAutoFit/>
          </a:bodyPr>
          <a:lstStyle/>
          <a:p>
            <a:pPr algn="l" marL="0" indent="0" lvl="0">
              <a:lnSpc>
                <a:spcPts val="9599"/>
              </a:lnSpc>
              <a:spcBef>
                <a:spcPct val="0"/>
              </a:spcBef>
            </a:pPr>
            <a:r>
              <a:rPr lang="en-US" sz="7999">
                <a:solidFill>
                  <a:srgbClr val="C55039"/>
                </a:solidFill>
                <a:latin typeface="Squada One"/>
              </a:rPr>
              <a:t>MODEL EVALUTAION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AutoShape 3" id="3"/>
          <p:cNvSpPr/>
          <p:nvPr/>
        </p:nvSpPr>
        <p:spPr>
          <a:xfrm>
            <a:off x="1028700" y="2247948"/>
            <a:ext cx="6673600" cy="0"/>
          </a:xfrm>
          <a:prstGeom prst="line">
            <a:avLst/>
          </a:prstGeom>
          <a:ln cap="flat" w="38100">
            <a:solidFill>
              <a:srgbClr val="143C3C"/>
            </a:solidFill>
            <a:prstDash val="solid"/>
            <a:headEnd type="none" len="sm" w="sm"/>
            <a:tailEnd type="none" len="sm" w="sm"/>
          </a:ln>
        </p:spPr>
      </p:sp>
      <p:grpSp>
        <p:nvGrpSpPr>
          <p:cNvPr name="Group 4" id="4"/>
          <p:cNvGrpSpPr/>
          <p:nvPr/>
        </p:nvGrpSpPr>
        <p:grpSpPr>
          <a:xfrm rot="0">
            <a:off x="13673415" y="306358"/>
            <a:ext cx="4045694" cy="711744"/>
            <a:chOff x="0" y="0"/>
            <a:chExt cx="5394259" cy="948992"/>
          </a:xfrm>
        </p:grpSpPr>
        <p:grpSp>
          <p:nvGrpSpPr>
            <p:cNvPr name="Group 5" id="5"/>
            <p:cNvGrpSpPr/>
            <p:nvPr/>
          </p:nvGrpSpPr>
          <p:grpSpPr>
            <a:xfrm rot="0">
              <a:off x="0" y="184480"/>
              <a:ext cx="5394259" cy="580032"/>
              <a:chOff x="0" y="0"/>
              <a:chExt cx="1214331" cy="130574"/>
            </a:xfrm>
          </p:grpSpPr>
          <p:sp>
            <p:nvSpPr>
              <p:cNvPr name="Freeform 6" id="6"/>
              <p:cNvSpPr/>
              <p:nvPr/>
            </p:nvSpPr>
            <p:spPr>
              <a:xfrm flipH="false" flipV="false" rot="0">
                <a:off x="0" y="0"/>
                <a:ext cx="1214331" cy="130574"/>
              </a:xfrm>
              <a:custGeom>
                <a:avLst/>
                <a:gdLst/>
                <a:ahLst/>
                <a:cxnLst/>
                <a:rect r="r" b="b" t="t" l="l"/>
                <a:pathLst>
                  <a:path h="130574" w="1214331">
                    <a:moveTo>
                      <a:pt x="65287" y="0"/>
                    </a:moveTo>
                    <a:lnTo>
                      <a:pt x="1149044" y="0"/>
                    </a:lnTo>
                    <a:cubicBezTo>
                      <a:pt x="1166359" y="0"/>
                      <a:pt x="1182965" y="6878"/>
                      <a:pt x="1195209" y="19122"/>
                    </a:cubicBezTo>
                    <a:cubicBezTo>
                      <a:pt x="1207452" y="31366"/>
                      <a:pt x="1214331" y="47972"/>
                      <a:pt x="1214331" y="65287"/>
                    </a:cubicBezTo>
                    <a:lnTo>
                      <a:pt x="1214331" y="65287"/>
                    </a:lnTo>
                    <a:cubicBezTo>
                      <a:pt x="1214331" y="101344"/>
                      <a:pt x="1185101" y="130574"/>
                      <a:pt x="1149044" y="130574"/>
                    </a:cubicBezTo>
                    <a:lnTo>
                      <a:pt x="65287" y="130574"/>
                    </a:lnTo>
                    <a:cubicBezTo>
                      <a:pt x="29230" y="130574"/>
                      <a:pt x="0" y="101344"/>
                      <a:pt x="0" y="65287"/>
                    </a:cubicBezTo>
                    <a:lnTo>
                      <a:pt x="0" y="65287"/>
                    </a:lnTo>
                    <a:cubicBezTo>
                      <a:pt x="0" y="29230"/>
                      <a:pt x="29230" y="0"/>
                      <a:pt x="65287" y="0"/>
                    </a:cubicBezTo>
                    <a:close/>
                  </a:path>
                </a:pathLst>
              </a:custGeom>
              <a:solidFill>
                <a:srgbClr val="C55039"/>
              </a:solidFill>
            </p:spPr>
          </p:sp>
          <p:sp>
            <p:nvSpPr>
              <p:cNvPr name="TextBox 7" id="7"/>
              <p:cNvSpPr txBox="true"/>
              <p:nvPr/>
            </p:nvSpPr>
            <p:spPr>
              <a:xfrm>
                <a:off x="0" y="-57150"/>
                <a:ext cx="1214331" cy="187724"/>
              </a:xfrm>
              <a:prstGeom prst="rect">
                <a:avLst/>
              </a:prstGeom>
            </p:spPr>
            <p:txBody>
              <a:bodyPr anchor="ctr" rtlCol="false" tIns="45864" lIns="45864" bIns="45864" rIns="45864"/>
              <a:lstStyle/>
              <a:p>
                <a:pPr algn="ctr">
                  <a:lnSpc>
                    <a:spcPts val="1948"/>
                  </a:lnSpc>
                </a:pPr>
                <a:r>
                  <a:rPr lang="en-US" sz="1391">
                    <a:solidFill>
                      <a:srgbClr val="000000"/>
                    </a:solidFill>
                    <a:latin typeface="Klima"/>
                  </a:rPr>
                  <a:t>       Department of AI &amp; ML, SIT, Pune</a:t>
                </a:r>
              </a:p>
            </p:txBody>
          </p:sp>
        </p:grpSp>
        <p:grpSp>
          <p:nvGrpSpPr>
            <p:cNvPr name="Group 8" id="8"/>
            <p:cNvGrpSpPr/>
            <p:nvPr/>
          </p:nvGrpSpPr>
          <p:grpSpPr>
            <a:xfrm rot="0">
              <a:off x="0" y="0"/>
              <a:ext cx="948992" cy="94899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5039"/>
              </a:solidFill>
            </p:spPr>
          </p:sp>
          <p:sp>
            <p:nvSpPr>
              <p:cNvPr name="TextBox 10" id="10"/>
              <p:cNvSpPr txBox="true"/>
              <p:nvPr/>
            </p:nvSpPr>
            <p:spPr>
              <a:xfrm>
                <a:off x="76200" y="-19050"/>
                <a:ext cx="660400" cy="755650"/>
              </a:xfrm>
              <a:prstGeom prst="rect">
                <a:avLst/>
              </a:prstGeom>
            </p:spPr>
            <p:txBody>
              <a:bodyPr anchor="ctr" rtlCol="false" tIns="45864" lIns="45864" bIns="45864" rIns="45864"/>
              <a:lstStyle/>
              <a:p>
                <a:pPr algn="ctr">
                  <a:lnSpc>
                    <a:spcPts val="3220"/>
                  </a:lnSpc>
                </a:pPr>
                <a:r>
                  <a:rPr lang="en-US" sz="2300">
                    <a:solidFill>
                      <a:srgbClr val="000000"/>
                    </a:solidFill>
                    <a:latin typeface="Klima"/>
                  </a:rPr>
                  <a:t>19</a:t>
                </a:r>
              </a:p>
            </p:txBody>
          </p:sp>
        </p:grpSp>
      </p:grpSp>
      <p:sp>
        <p:nvSpPr>
          <p:cNvPr name="Freeform 11" id="11"/>
          <p:cNvSpPr/>
          <p:nvPr/>
        </p:nvSpPr>
        <p:spPr>
          <a:xfrm flipH="false" flipV="false" rot="0">
            <a:off x="1013782" y="2419398"/>
            <a:ext cx="3481279" cy="4314121"/>
          </a:xfrm>
          <a:custGeom>
            <a:avLst/>
            <a:gdLst/>
            <a:ahLst/>
            <a:cxnLst/>
            <a:rect r="r" b="b" t="t" l="l"/>
            <a:pathLst>
              <a:path h="4314121" w="3481279">
                <a:moveTo>
                  <a:pt x="0" y="0"/>
                </a:moveTo>
                <a:lnTo>
                  <a:pt x="3481280" y="0"/>
                </a:lnTo>
                <a:lnTo>
                  <a:pt x="3481280" y="4314121"/>
                </a:lnTo>
                <a:lnTo>
                  <a:pt x="0" y="4314121"/>
                </a:lnTo>
                <a:lnTo>
                  <a:pt x="0" y="0"/>
                </a:lnTo>
                <a:close/>
              </a:path>
            </a:pathLst>
          </a:custGeom>
          <a:blipFill>
            <a:blip r:embed="rId3"/>
            <a:stretch>
              <a:fillRect l="0" t="0" r="0" b="0"/>
            </a:stretch>
          </a:blipFill>
        </p:spPr>
      </p:sp>
      <p:sp>
        <p:nvSpPr>
          <p:cNvPr name="Freeform 12" id="12"/>
          <p:cNvSpPr/>
          <p:nvPr/>
        </p:nvSpPr>
        <p:spPr>
          <a:xfrm flipH="false" flipV="false" rot="0">
            <a:off x="1181100" y="6375181"/>
            <a:ext cx="8498549" cy="2883119"/>
          </a:xfrm>
          <a:custGeom>
            <a:avLst/>
            <a:gdLst/>
            <a:ahLst/>
            <a:cxnLst/>
            <a:rect r="r" b="b" t="t" l="l"/>
            <a:pathLst>
              <a:path h="2883119" w="8498549">
                <a:moveTo>
                  <a:pt x="0" y="0"/>
                </a:moveTo>
                <a:lnTo>
                  <a:pt x="8498549" y="0"/>
                </a:lnTo>
                <a:lnTo>
                  <a:pt x="8498549" y="2883119"/>
                </a:lnTo>
                <a:lnTo>
                  <a:pt x="0" y="2883119"/>
                </a:lnTo>
                <a:lnTo>
                  <a:pt x="0" y="0"/>
                </a:lnTo>
                <a:close/>
              </a:path>
            </a:pathLst>
          </a:custGeom>
          <a:blipFill>
            <a:blip r:embed="rId4"/>
            <a:stretch>
              <a:fillRect l="0" t="0" r="0" b="0"/>
            </a:stretch>
          </a:blipFill>
        </p:spPr>
      </p:sp>
      <p:sp>
        <p:nvSpPr>
          <p:cNvPr name="TextBox 13" id="13"/>
          <p:cNvSpPr txBox="true"/>
          <p:nvPr/>
        </p:nvSpPr>
        <p:spPr>
          <a:xfrm rot="0">
            <a:off x="1181100" y="860606"/>
            <a:ext cx="7772990" cy="1219200"/>
          </a:xfrm>
          <a:prstGeom prst="rect">
            <a:avLst/>
          </a:prstGeom>
        </p:spPr>
        <p:txBody>
          <a:bodyPr anchor="t" rtlCol="false" tIns="0" lIns="0" bIns="0" rIns="0">
            <a:spAutoFit/>
          </a:bodyPr>
          <a:lstStyle/>
          <a:p>
            <a:pPr algn="l" marL="0" indent="0" lvl="0">
              <a:lnSpc>
                <a:spcPts val="9599"/>
              </a:lnSpc>
              <a:spcBef>
                <a:spcPct val="0"/>
              </a:spcBef>
            </a:pPr>
            <a:r>
              <a:rPr lang="en-US" sz="7999">
                <a:solidFill>
                  <a:srgbClr val="000000"/>
                </a:solidFill>
                <a:latin typeface="Squada One"/>
              </a:rPr>
              <a:t>MODEL DEPLOYMENT</a:t>
            </a:r>
          </a:p>
        </p:txBody>
      </p:sp>
      <p:sp>
        <p:nvSpPr>
          <p:cNvPr name="TextBox 14" id="14"/>
          <p:cNvSpPr txBox="true"/>
          <p:nvPr/>
        </p:nvSpPr>
        <p:spPr>
          <a:xfrm rot="0">
            <a:off x="1181100" y="805105"/>
            <a:ext cx="7772990" cy="1219200"/>
          </a:xfrm>
          <a:prstGeom prst="rect">
            <a:avLst/>
          </a:prstGeom>
        </p:spPr>
        <p:txBody>
          <a:bodyPr anchor="t" rtlCol="false" tIns="0" lIns="0" bIns="0" rIns="0">
            <a:spAutoFit/>
          </a:bodyPr>
          <a:lstStyle/>
          <a:p>
            <a:pPr algn="l" marL="0" indent="0" lvl="0">
              <a:lnSpc>
                <a:spcPts val="9599"/>
              </a:lnSpc>
              <a:spcBef>
                <a:spcPct val="0"/>
              </a:spcBef>
            </a:pPr>
            <a:r>
              <a:rPr lang="en-US" sz="7999">
                <a:solidFill>
                  <a:srgbClr val="C55039"/>
                </a:solidFill>
                <a:latin typeface="Squada One"/>
              </a:rPr>
              <a:t>MODEL DEPLOYMENT</a:t>
            </a:r>
          </a:p>
        </p:txBody>
      </p:sp>
      <p:sp>
        <p:nvSpPr>
          <p:cNvPr name="TextBox 15" id="15"/>
          <p:cNvSpPr txBox="true"/>
          <p:nvPr/>
        </p:nvSpPr>
        <p:spPr>
          <a:xfrm rot="0">
            <a:off x="10267165" y="1447341"/>
            <a:ext cx="5956540" cy="8268159"/>
          </a:xfrm>
          <a:prstGeom prst="rect">
            <a:avLst/>
          </a:prstGeom>
        </p:spPr>
        <p:txBody>
          <a:bodyPr anchor="t" rtlCol="false" tIns="0" lIns="0" bIns="0" rIns="0">
            <a:spAutoFit/>
          </a:bodyPr>
          <a:lstStyle/>
          <a:p>
            <a:pPr>
              <a:lnSpc>
                <a:spcPts val="3649"/>
              </a:lnSpc>
            </a:pPr>
            <a:r>
              <a:rPr lang="en-US" sz="2606">
                <a:solidFill>
                  <a:srgbClr val="000000"/>
                </a:solidFill>
                <a:latin typeface="Klima"/>
              </a:rPr>
              <a:t>Model Deployment was done using Streamlit which is an open-source Python library for building web applications with simple code, primarily used for data visualization.</a:t>
            </a:r>
          </a:p>
          <a:p>
            <a:pPr>
              <a:lnSpc>
                <a:spcPts val="3649"/>
              </a:lnSpc>
            </a:pPr>
          </a:p>
          <a:p>
            <a:pPr>
              <a:lnSpc>
                <a:spcPts val="3649"/>
              </a:lnSpc>
            </a:pPr>
            <a:r>
              <a:rPr lang="en-US" sz="2606">
                <a:solidFill>
                  <a:srgbClr val="000000"/>
                </a:solidFill>
                <a:latin typeface="Klima"/>
              </a:rPr>
              <a:t>In this deployment we have used libraries such as :</a:t>
            </a:r>
          </a:p>
          <a:p>
            <a:pPr marL="562838" indent="-281419" lvl="1">
              <a:lnSpc>
                <a:spcPts val="3649"/>
              </a:lnSpc>
              <a:buFont typeface="Arial"/>
              <a:buChar char="•"/>
            </a:pPr>
            <a:r>
              <a:rPr lang="en-US" sz="2606">
                <a:solidFill>
                  <a:srgbClr val="000000"/>
                </a:solidFill>
                <a:latin typeface="Klima"/>
              </a:rPr>
              <a:t>Pickle:- It has been used for loading models of three diseases in spyder .</a:t>
            </a:r>
          </a:p>
          <a:p>
            <a:pPr marL="562838" indent="-281419" lvl="1">
              <a:lnSpc>
                <a:spcPts val="3649"/>
              </a:lnSpc>
              <a:buFont typeface="Arial"/>
              <a:buChar char="•"/>
            </a:pPr>
            <a:r>
              <a:rPr lang="en-US" sz="2606">
                <a:solidFill>
                  <a:srgbClr val="000000"/>
                </a:solidFill>
                <a:latin typeface="Klima"/>
              </a:rPr>
              <a:t>streamlit:- This package has been used for frontend deployment whih directly links to the localhost .</a:t>
            </a:r>
          </a:p>
          <a:p>
            <a:pPr marL="562838" indent="-281419" lvl="1">
              <a:lnSpc>
                <a:spcPts val="3649"/>
              </a:lnSpc>
              <a:buFont typeface="Arial"/>
              <a:buChar char="•"/>
            </a:pPr>
            <a:r>
              <a:rPr lang="en-US" sz="2606">
                <a:solidFill>
                  <a:srgbClr val="000000"/>
                </a:solidFill>
                <a:latin typeface="Klima"/>
              </a:rPr>
              <a:t>streamlit options menu:- This package has been used for navigating to a particular disease to be predicted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false" flipV="true" rot="0">
            <a:off x="-1133714" y="9537049"/>
            <a:ext cx="20555429" cy="2389569"/>
          </a:xfrm>
          <a:custGeom>
            <a:avLst/>
            <a:gdLst/>
            <a:ahLst/>
            <a:cxnLst/>
            <a:rect r="r" b="b" t="t" l="l"/>
            <a:pathLst>
              <a:path h="2389569" w="20555429">
                <a:moveTo>
                  <a:pt x="0" y="2389568"/>
                </a:moveTo>
                <a:lnTo>
                  <a:pt x="20555428" y="2389568"/>
                </a:lnTo>
                <a:lnTo>
                  <a:pt x="20555428" y="0"/>
                </a:lnTo>
                <a:lnTo>
                  <a:pt x="0" y="0"/>
                </a:lnTo>
                <a:lnTo>
                  <a:pt x="0" y="2389568"/>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3673415" y="444718"/>
            <a:ext cx="4045694" cy="435024"/>
            <a:chOff x="0" y="0"/>
            <a:chExt cx="1214331" cy="130574"/>
          </a:xfrm>
        </p:grpSpPr>
        <p:sp>
          <p:nvSpPr>
            <p:cNvPr name="Freeform 5" id="5"/>
            <p:cNvSpPr/>
            <p:nvPr/>
          </p:nvSpPr>
          <p:spPr>
            <a:xfrm flipH="false" flipV="false" rot="0">
              <a:off x="0" y="0"/>
              <a:ext cx="1214331" cy="130574"/>
            </a:xfrm>
            <a:custGeom>
              <a:avLst/>
              <a:gdLst/>
              <a:ahLst/>
              <a:cxnLst/>
              <a:rect r="r" b="b" t="t" l="l"/>
              <a:pathLst>
                <a:path h="130574" w="1214331">
                  <a:moveTo>
                    <a:pt x="65287" y="0"/>
                  </a:moveTo>
                  <a:lnTo>
                    <a:pt x="1149044" y="0"/>
                  </a:lnTo>
                  <a:cubicBezTo>
                    <a:pt x="1166359" y="0"/>
                    <a:pt x="1182965" y="6878"/>
                    <a:pt x="1195209" y="19122"/>
                  </a:cubicBezTo>
                  <a:cubicBezTo>
                    <a:pt x="1207452" y="31366"/>
                    <a:pt x="1214331" y="47972"/>
                    <a:pt x="1214331" y="65287"/>
                  </a:cubicBezTo>
                  <a:lnTo>
                    <a:pt x="1214331" y="65287"/>
                  </a:lnTo>
                  <a:cubicBezTo>
                    <a:pt x="1214331" y="101344"/>
                    <a:pt x="1185101" y="130574"/>
                    <a:pt x="1149044" y="130574"/>
                  </a:cubicBezTo>
                  <a:lnTo>
                    <a:pt x="65287" y="130574"/>
                  </a:lnTo>
                  <a:cubicBezTo>
                    <a:pt x="29230" y="130574"/>
                    <a:pt x="0" y="101344"/>
                    <a:pt x="0" y="65287"/>
                  </a:cubicBezTo>
                  <a:lnTo>
                    <a:pt x="0" y="65287"/>
                  </a:lnTo>
                  <a:cubicBezTo>
                    <a:pt x="0" y="29230"/>
                    <a:pt x="29230" y="0"/>
                    <a:pt x="65287" y="0"/>
                  </a:cubicBezTo>
                  <a:close/>
                </a:path>
              </a:pathLst>
            </a:custGeom>
            <a:solidFill>
              <a:srgbClr val="C55039"/>
            </a:solidFill>
          </p:spPr>
        </p:sp>
        <p:sp>
          <p:nvSpPr>
            <p:cNvPr name="TextBox 6" id="6"/>
            <p:cNvSpPr txBox="true"/>
            <p:nvPr/>
          </p:nvSpPr>
          <p:spPr>
            <a:xfrm>
              <a:off x="0" y="-57150"/>
              <a:ext cx="1214331" cy="187724"/>
            </a:xfrm>
            <a:prstGeom prst="rect">
              <a:avLst/>
            </a:prstGeom>
          </p:spPr>
          <p:txBody>
            <a:bodyPr anchor="ctr" rtlCol="false" tIns="45864" lIns="45864" bIns="45864" rIns="45864"/>
            <a:lstStyle/>
            <a:p>
              <a:pPr algn="ctr">
                <a:lnSpc>
                  <a:spcPts val="1948"/>
                </a:lnSpc>
              </a:pPr>
              <a:r>
                <a:rPr lang="en-US" sz="1391">
                  <a:solidFill>
                    <a:srgbClr val="000000"/>
                  </a:solidFill>
                  <a:latin typeface="Klima"/>
                </a:rPr>
                <a:t>       Department of AI &amp; ML, SIT, Pune</a:t>
              </a:r>
            </a:p>
          </p:txBody>
        </p:sp>
      </p:grpSp>
      <p:grpSp>
        <p:nvGrpSpPr>
          <p:cNvPr name="Group 7" id="7"/>
          <p:cNvGrpSpPr/>
          <p:nvPr/>
        </p:nvGrpSpPr>
        <p:grpSpPr>
          <a:xfrm rot="0">
            <a:off x="13673415" y="306358"/>
            <a:ext cx="711744" cy="71174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5039"/>
            </a:solidFill>
          </p:spPr>
        </p:sp>
        <p:sp>
          <p:nvSpPr>
            <p:cNvPr name="TextBox 9" id="9"/>
            <p:cNvSpPr txBox="true"/>
            <p:nvPr/>
          </p:nvSpPr>
          <p:spPr>
            <a:xfrm>
              <a:off x="76200" y="-19050"/>
              <a:ext cx="660400" cy="755650"/>
            </a:xfrm>
            <a:prstGeom prst="rect">
              <a:avLst/>
            </a:prstGeom>
          </p:spPr>
          <p:txBody>
            <a:bodyPr anchor="ctr" rtlCol="false" tIns="45864" lIns="45864" bIns="45864" rIns="45864"/>
            <a:lstStyle/>
            <a:p>
              <a:pPr algn="ctr">
                <a:lnSpc>
                  <a:spcPts val="3220"/>
                </a:lnSpc>
              </a:pPr>
              <a:r>
                <a:rPr lang="en-US" sz="2300">
                  <a:solidFill>
                    <a:srgbClr val="000000"/>
                  </a:solidFill>
                  <a:latin typeface="Klima"/>
                </a:rPr>
                <a:t>2</a:t>
              </a:r>
            </a:p>
          </p:txBody>
        </p:sp>
      </p:grpSp>
      <p:sp>
        <p:nvSpPr>
          <p:cNvPr name="TextBox 10" id="10"/>
          <p:cNvSpPr txBox="true"/>
          <p:nvPr/>
        </p:nvSpPr>
        <p:spPr>
          <a:xfrm rot="0">
            <a:off x="10678848" y="3283842"/>
            <a:ext cx="7412621" cy="2619375"/>
          </a:xfrm>
          <a:prstGeom prst="rect">
            <a:avLst/>
          </a:prstGeom>
        </p:spPr>
        <p:txBody>
          <a:bodyPr anchor="t" rtlCol="false" tIns="0" lIns="0" bIns="0" rIns="0">
            <a:spAutoFit/>
          </a:bodyPr>
          <a:lstStyle/>
          <a:p>
            <a:pPr algn="ctr" marL="0" indent="0" lvl="0">
              <a:lnSpc>
                <a:spcPts val="10276"/>
              </a:lnSpc>
              <a:spcBef>
                <a:spcPct val="0"/>
              </a:spcBef>
            </a:pPr>
            <a:r>
              <a:rPr lang="en-US" sz="8563">
                <a:solidFill>
                  <a:srgbClr val="000000"/>
                </a:solidFill>
                <a:latin typeface="Squada One"/>
              </a:rPr>
              <a:t>MACHINE LEARNING LIFE CYCLE</a:t>
            </a:r>
          </a:p>
        </p:txBody>
      </p:sp>
      <p:sp>
        <p:nvSpPr>
          <p:cNvPr name="Freeform 11" id="11"/>
          <p:cNvSpPr/>
          <p:nvPr/>
        </p:nvSpPr>
        <p:spPr>
          <a:xfrm flipH="false" flipV="false" rot="0">
            <a:off x="342187" y="306358"/>
            <a:ext cx="10878248" cy="9429510"/>
          </a:xfrm>
          <a:custGeom>
            <a:avLst/>
            <a:gdLst/>
            <a:ahLst/>
            <a:cxnLst/>
            <a:rect r="r" b="b" t="t" l="l"/>
            <a:pathLst>
              <a:path h="9429510" w="10878248">
                <a:moveTo>
                  <a:pt x="0" y="0"/>
                </a:moveTo>
                <a:lnTo>
                  <a:pt x="10878249" y="0"/>
                </a:lnTo>
                <a:lnTo>
                  <a:pt x="10878249" y="9429509"/>
                </a:lnTo>
                <a:lnTo>
                  <a:pt x="0" y="9429509"/>
                </a:lnTo>
                <a:lnTo>
                  <a:pt x="0" y="0"/>
                </a:lnTo>
                <a:close/>
              </a:path>
            </a:pathLst>
          </a:custGeom>
          <a:blipFill>
            <a:blip r:embed="rId5"/>
            <a:stretch>
              <a:fillRect l="0" t="0" r="0" b="0"/>
            </a:stretch>
          </a:blipFill>
        </p:spPr>
      </p:sp>
      <p:sp>
        <p:nvSpPr>
          <p:cNvPr name="TextBox 12" id="12"/>
          <p:cNvSpPr txBox="true"/>
          <p:nvPr/>
        </p:nvSpPr>
        <p:spPr>
          <a:xfrm rot="0">
            <a:off x="10678848" y="3231244"/>
            <a:ext cx="7412621" cy="2619375"/>
          </a:xfrm>
          <a:prstGeom prst="rect">
            <a:avLst/>
          </a:prstGeom>
        </p:spPr>
        <p:txBody>
          <a:bodyPr anchor="t" rtlCol="false" tIns="0" lIns="0" bIns="0" rIns="0">
            <a:spAutoFit/>
          </a:bodyPr>
          <a:lstStyle/>
          <a:p>
            <a:pPr algn="ctr" marL="0" indent="0" lvl="0">
              <a:lnSpc>
                <a:spcPts val="10276"/>
              </a:lnSpc>
              <a:spcBef>
                <a:spcPct val="0"/>
              </a:spcBef>
            </a:pPr>
            <a:r>
              <a:rPr lang="en-US" sz="8563">
                <a:solidFill>
                  <a:srgbClr val="C55039"/>
                </a:solidFill>
                <a:latin typeface="Squada One"/>
              </a:rPr>
              <a:t>MACHINE LEARNING LIFE CYCLE</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TextBox 3" id="3"/>
          <p:cNvSpPr txBox="true"/>
          <p:nvPr/>
        </p:nvSpPr>
        <p:spPr>
          <a:xfrm rot="0">
            <a:off x="-982621" y="563277"/>
            <a:ext cx="9969019" cy="1238250"/>
          </a:xfrm>
          <a:prstGeom prst="rect">
            <a:avLst/>
          </a:prstGeom>
        </p:spPr>
        <p:txBody>
          <a:bodyPr anchor="t" rtlCol="false" tIns="0" lIns="0" bIns="0" rIns="0">
            <a:spAutoFit/>
          </a:bodyPr>
          <a:lstStyle/>
          <a:p>
            <a:pPr algn="ctr" marL="0" indent="0" lvl="0">
              <a:lnSpc>
                <a:spcPts val="9600"/>
              </a:lnSpc>
              <a:spcBef>
                <a:spcPct val="0"/>
              </a:spcBef>
            </a:pPr>
            <a:r>
              <a:rPr lang="en-US" sz="8000">
                <a:solidFill>
                  <a:srgbClr val="000000"/>
                </a:solidFill>
                <a:latin typeface="Squada One"/>
              </a:rPr>
              <a:t>REFRENCES:</a:t>
            </a:r>
          </a:p>
        </p:txBody>
      </p:sp>
      <p:sp>
        <p:nvSpPr>
          <p:cNvPr name="AutoShape 4" id="4"/>
          <p:cNvSpPr/>
          <p:nvPr/>
        </p:nvSpPr>
        <p:spPr>
          <a:xfrm>
            <a:off x="1028700" y="1820577"/>
            <a:ext cx="6677034" cy="0"/>
          </a:xfrm>
          <a:prstGeom prst="line">
            <a:avLst/>
          </a:prstGeom>
          <a:ln cap="flat" w="38100">
            <a:solidFill>
              <a:srgbClr val="143C3C"/>
            </a:solidFill>
            <a:prstDash val="solid"/>
            <a:headEnd type="none" len="sm" w="sm"/>
            <a:tailEnd type="none" len="sm" w="sm"/>
          </a:ln>
        </p:spPr>
      </p:sp>
      <p:sp>
        <p:nvSpPr>
          <p:cNvPr name="Freeform 5" id="5"/>
          <p:cNvSpPr/>
          <p:nvPr/>
        </p:nvSpPr>
        <p:spPr>
          <a:xfrm flipH="false" flipV="false" rot="-5400000">
            <a:off x="-5506694" y="4462882"/>
            <a:ext cx="11709553" cy="1361235"/>
          </a:xfrm>
          <a:custGeom>
            <a:avLst/>
            <a:gdLst/>
            <a:ahLst/>
            <a:cxnLst/>
            <a:rect r="r" b="b" t="t" l="l"/>
            <a:pathLst>
              <a:path h="1361235" w="11709553">
                <a:moveTo>
                  <a:pt x="0" y="0"/>
                </a:moveTo>
                <a:lnTo>
                  <a:pt x="11709553" y="0"/>
                </a:lnTo>
                <a:lnTo>
                  <a:pt x="11709553" y="1361236"/>
                </a:lnTo>
                <a:lnTo>
                  <a:pt x="0" y="13612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398236" y="6976067"/>
            <a:ext cx="1345066" cy="3310933"/>
          </a:xfrm>
          <a:custGeom>
            <a:avLst/>
            <a:gdLst/>
            <a:ahLst/>
            <a:cxnLst/>
            <a:rect r="r" b="b" t="t" l="l"/>
            <a:pathLst>
              <a:path h="3310933" w="1345066">
                <a:moveTo>
                  <a:pt x="0" y="0"/>
                </a:moveTo>
                <a:lnTo>
                  <a:pt x="1345067" y="0"/>
                </a:lnTo>
                <a:lnTo>
                  <a:pt x="1345067" y="3310933"/>
                </a:lnTo>
                <a:lnTo>
                  <a:pt x="0" y="33109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8607848" y="1370832"/>
            <a:ext cx="8491628" cy="8156979"/>
          </a:xfrm>
          <a:prstGeom prst="rect">
            <a:avLst/>
          </a:prstGeom>
        </p:spPr>
        <p:txBody>
          <a:bodyPr anchor="t" rtlCol="false" tIns="0" lIns="0" bIns="0" rIns="0">
            <a:spAutoFit/>
          </a:bodyPr>
          <a:lstStyle/>
          <a:p>
            <a:pPr marL="423934" indent="-211967" lvl="1">
              <a:lnSpc>
                <a:spcPts val="2748"/>
              </a:lnSpc>
              <a:buFont typeface="Arial"/>
              <a:buChar char="•"/>
            </a:pPr>
            <a:r>
              <a:rPr lang="en-US" sz="1963">
                <a:solidFill>
                  <a:srgbClr val="000000"/>
                </a:solidFill>
                <a:latin typeface="Klima Bold"/>
              </a:rPr>
              <a:t>[1] </a:t>
            </a:r>
            <a:r>
              <a:rPr lang="en-US" sz="1963">
                <a:solidFill>
                  <a:srgbClr val="000000"/>
                </a:solidFill>
                <a:latin typeface="Klima"/>
              </a:rPr>
              <a:t>For frontend and to gain knowledge for the deployment using streamlit we refered to a particular video.</a:t>
            </a:r>
            <a:r>
              <a:rPr lang="en-US" sz="1963">
                <a:solidFill>
                  <a:srgbClr val="000000"/>
                </a:solidFill>
                <a:latin typeface="Klima Bold"/>
              </a:rPr>
              <a:t> </a:t>
            </a:r>
            <a:r>
              <a:rPr lang="en-US" sz="1963">
                <a:solidFill>
                  <a:srgbClr val="39B6F0"/>
                </a:solidFill>
                <a:latin typeface="Klima"/>
              </a:rPr>
              <a:t>https://www.youtube.com/watch?v=8Q_QQVQ1HZA&amp;list=PLfFghEzKVmjvuSA67LszN1dZ-Dd_pkus6&amp;index=26</a:t>
            </a:r>
          </a:p>
          <a:p>
            <a:pPr>
              <a:lnSpc>
                <a:spcPts val="2748"/>
              </a:lnSpc>
            </a:pPr>
            <a:r>
              <a:rPr lang="en-US" sz="1963">
                <a:solidFill>
                  <a:srgbClr val="39B6F0"/>
                </a:solidFill>
                <a:latin typeface="Klima"/>
              </a:rPr>
              <a:t> </a:t>
            </a:r>
          </a:p>
          <a:p>
            <a:pPr>
              <a:lnSpc>
                <a:spcPts val="2748"/>
              </a:lnSpc>
            </a:pPr>
          </a:p>
          <a:p>
            <a:pPr marL="423934" indent="-211967" lvl="1">
              <a:lnSpc>
                <a:spcPts val="2748"/>
              </a:lnSpc>
              <a:buFont typeface="Arial"/>
              <a:buChar char="•"/>
            </a:pPr>
            <a:r>
              <a:rPr lang="en-US" sz="1963">
                <a:solidFill>
                  <a:srgbClr val="000000"/>
                </a:solidFill>
                <a:latin typeface="Klima Bold"/>
              </a:rPr>
              <a:t>[2]</a:t>
            </a:r>
            <a:r>
              <a:rPr lang="en-US" sz="1963">
                <a:solidFill>
                  <a:srgbClr val="000000"/>
                </a:solidFill>
                <a:latin typeface="Klima"/>
              </a:rPr>
              <a:t> Litjens, G., Kooi, T., Bejnordi, B. E., Setio, A. A. A., Ciompi, F., Ghafoorian, M., ... &amp; Sánchez, C. I. (2017). A survey on deep learning in medical image analysis. Medical image analysis, 42, 60-88. </a:t>
            </a:r>
            <a:r>
              <a:rPr lang="en-US" sz="1963">
                <a:solidFill>
                  <a:srgbClr val="39B6F0"/>
                </a:solidFill>
                <a:latin typeface="Klima"/>
              </a:rPr>
              <a:t>https://www.sciencedirect.com/science/article/pii/S1361841517301127</a:t>
            </a:r>
          </a:p>
          <a:p>
            <a:pPr>
              <a:lnSpc>
                <a:spcPts val="2748"/>
              </a:lnSpc>
            </a:pPr>
            <a:r>
              <a:rPr lang="en-US" sz="1963">
                <a:solidFill>
                  <a:srgbClr val="39B6F0"/>
                </a:solidFill>
                <a:latin typeface="Klima"/>
              </a:rPr>
              <a:t> </a:t>
            </a:r>
          </a:p>
          <a:p>
            <a:pPr>
              <a:lnSpc>
                <a:spcPts val="2748"/>
              </a:lnSpc>
            </a:pPr>
          </a:p>
          <a:p>
            <a:pPr marL="423934" indent="-211967" lvl="1">
              <a:lnSpc>
                <a:spcPts val="2748"/>
              </a:lnSpc>
              <a:buFont typeface="Arial"/>
              <a:buChar char="•"/>
            </a:pPr>
            <a:r>
              <a:rPr lang="en-US" sz="1963">
                <a:solidFill>
                  <a:srgbClr val="000000"/>
                </a:solidFill>
                <a:latin typeface="Klima"/>
              </a:rPr>
              <a:t> </a:t>
            </a:r>
            <a:r>
              <a:rPr lang="en-US" sz="1963">
                <a:solidFill>
                  <a:srgbClr val="000000"/>
                </a:solidFill>
                <a:latin typeface="Klima Bold"/>
              </a:rPr>
              <a:t>[3]</a:t>
            </a:r>
            <a:r>
              <a:rPr lang="en-US" sz="1963">
                <a:solidFill>
                  <a:srgbClr val="000000"/>
                </a:solidFill>
                <a:latin typeface="Klima"/>
              </a:rPr>
              <a:t> Goodfellow, I., Bengio, Y., &amp; Courville, A. (2016). Deep Learning. MIT Press. </a:t>
            </a:r>
            <a:r>
              <a:rPr lang="en-US" sz="1963">
                <a:solidFill>
                  <a:srgbClr val="39B6F0"/>
                </a:solidFill>
                <a:latin typeface="Klima"/>
              </a:rPr>
              <a:t>https://www.deeplearningbook.org/ </a:t>
            </a:r>
          </a:p>
          <a:p>
            <a:pPr>
              <a:lnSpc>
                <a:spcPts val="2748"/>
              </a:lnSpc>
            </a:pPr>
          </a:p>
          <a:p>
            <a:pPr>
              <a:lnSpc>
                <a:spcPts val="2748"/>
              </a:lnSpc>
            </a:pPr>
            <a:r>
              <a:rPr lang="en-US" sz="1963">
                <a:solidFill>
                  <a:srgbClr val="000000"/>
                </a:solidFill>
                <a:latin typeface="Klima"/>
              </a:rPr>
              <a:t> </a:t>
            </a:r>
          </a:p>
          <a:p>
            <a:pPr algn="l" marL="423934" indent="-211967" lvl="1">
              <a:lnSpc>
                <a:spcPts val="2748"/>
              </a:lnSpc>
              <a:buFont typeface="Arial"/>
              <a:buChar char="•"/>
            </a:pPr>
            <a:r>
              <a:rPr lang="en-US" sz="1963">
                <a:solidFill>
                  <a:srgbClr val="000000"/>
                </a:solidFill>
                <a:latin typeface="Klima Bold"/>
              </a:rPr>
              <a:t>[4] </a:t>
            </a:r>
            <a:r>
              <a:rPr lang="en-US" sz="1963">
                <a:solidFill>
                  <a:srgbClr val="000000"/>
                </a:solidFill>
                <a:latin typeface="Klima"/>
              </a:rPr>
              <a:t>Chen, L. C., Zhu, Y., Papandreou, G., Schroff, F., &amp; Adam, H. (2018). Encoder-decoder with atrous separable convolution for semantic image segmentation. In Proceedings of the European conference on computer vision (ECCV). </a:t>
            </a:r>
            <a:r>
              <a:rPr lang="en-US" sz="1963">
                <a:solidFill>
                  <a:srgbClr val="39B6F0"/>
                </a:solidFill>
                <a:latin typeface="Klima"/>
              </a:rPr>
              <a:t>https://openaccess.thecvf.com/content_ECCV_2018/html/Liang-Chieh_Chen_EncoderDecoder_with_Atrous_ECCV_2018_paper.html</a:t>
            </a:r>
          </a:p>
        </p:txBody>
      </p:sp>
      <p:sp>
        <p:nvSpPr>
          <p:cNvPr name="Freeform 8" id="8"/>
          <p:cNvSpPr/>
          <p:nvPr/>
        </p:nvSpPr>
        <p:spPr>
          <a:xfrm flipH="false" flipV="false" rot="0">
            <a:off x="2988618" y="3472884"/>
            <a:ext cx="4487333" cy="4038600"/>
          </a:xfrm>
          <a:custGeom>
            <a:avLst/>
            <a:gdLst/>
            <a:ahLst/>
            <a:cxnLst/>
            <a:rect r="r" b="b" t="t" l="l"/>
            <a:pathLst>
              <a:path h="4038600" w="4487333">
                <a:moveTo>
                  <a:pt x="0" y="0"/>
                </a:moveTo>
                <a:lnTo>
                  <a:pt x="4487333" y="0"/>
                </a:lnTo>
                <a:lnTo>
                  <a:pt x="4487333" y="4038600"/>
                </a:lnTo>
                <a:lnTo>
                  <a:pt x="0" y="40386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982621" y="496092"/>
            <a:ext cx="9969019" cy="1238250"/>
          </a:xfrm>
          <a:prstGeom prst="rect">
            <a:avLst/>
          </a:prstGeom>
        </p:spPr>
        <p:txBody>
          <a:bodyPr anchor="t" rtlCol="false" tIns="0" lIns="0" bIns="0" rIns="0">
            <a:spAutoFit/>
          </a:bodyPr>
          <a:lstStyle/>
          <a:p>
            <a:pPr algn="ctr" marL="0" indent="0" lvl="0">
              <a:lnSpc>
                <a:spcPts val="9600"/>
              </a:lnSpc>
              <a:spcBef>
                <a:spcPct val="0"/>
              </a:spcBef>
            </a:pPr>
            <a:r>
              <a:rPr lang="en-US" sz="8000">
                <a:solidFill>
                  <a:srgbClr val="C55039"/>
                </a:solidFill>
                <a:latin typeface="Squada One"/>
              </a:rPr>
              <a:t>REFRENCES:</a:t>
            </a:r>
          </a:p>
        </p:txBody>
      </p:sp>
      <p:grpSp>
        <p:nvGrpSpPr>
          <p:cNvPr name="Group 10" id="10"/>
          <p:cNvGrpSpPr/>
          <p:nvPr/>
        </p:nvGrpSpPr>
        <p:grpSpPr>
          <a:xfrm rot="0">
            <a:off x="13856909" y="316956"/>
            <a:ext cx="4045694" cy="711744"/>
            <a:chOff x="0" y="0"/>
            <a:chExt cx="5394259" cy="948992"/>
          </a:xfrm>
        </p:grpSpPr>
        <p:grpSp>
          <p:nvGrpSpPr>
            <p:cNvPr name="Group 11" id="11"/>
            <p:cNvGrpSpPr/>
            <p:nvPr/>
          </p:nvGrpSpPr>
          <p:grpSpPr>
            <a:xfrm rot="0">
              <a:off x="0" y="184480"/>
              <a:ext cx="5394259" cy="580032"/>
              <a:chOff x="0" y="0"/>
              <a:chExt cx="1214331" cy="130574"/>
            </a:xfrm>
          </p:grpSpPr>
          <p:sp>
            <p:nvSpPr>
              <p:cNvPr name="Freeform 12" id="12"/>
              <p:cNvSpPr/>
              <p:nvPr/>
            </p:nvSpPr>
            <p:spPr>
              <a:xfrm flipH="false" flipV="false" rot="0">
                <a:off x="0" y="0"/>
                <a:ext cx="1214331" cy="130574"/>
              </a:xfrm>
              <a:custGeom>
                <a:avLst/>
                <a:gdLst/>
                <a:ahLst/>
                <a:cxnLst/>
                <a:rect r="r" b="b" t="t" l="l"/>
                <a:pathLst>
                  <a:path h="130574" w="1214331">
                    <a:moveTo>
                      <a:pt x="65287" y="0"/>
                    </a:moveTo>
                    <a:lnTo>
                      <a:pt x="1149044" y="0"/>
                    </a:lnTo>
                    <a:cubicBezTo>
                      <a:pt x="1166359" y="0"/>
                      <a:pt x="1182965" y="6878"/>
                      <a:pt x="1195209" y="19122"/>
                    </a:cubicBezTo>
                    <a:cubicBezTo>
                      <a:pt x="1207452" y="31366"/>
                      <a:pt x="1214331" y="47972"/>
                      <a:pt x="1214331" y="65287"/>
                    </a:cubicBezTo>
                    <a:lnTo>
                      <a:pt x="1214331" y="65287"/>
                    </a:lnTo>
                    <a:cubicBezTo>
                      <a:pt x="1214331" y="101344"/>
                      <a:pt x="1185101" y="130574"/>
                      <a:pt x="1149044" y="130574"/>
                    </a:cubicBezTo>
                    <a:lnTo>
                      <a:pt x="65287" y="130574"/>
                    </a:lnTo>
                    <a:cubicBezTo>
                      <a:pt x="29230" y="130574"/>
                      <a:pt x="0" y="101344"/>
                      <a:pt x="0" y="65287"/>
                    </a:cubicBezTo>
                    <a:lnTo>
                      <a:pt x="0" y="65287"/>
                    </a:lnTo>
                    <a:cubicBezTo>
                      <a:pt x="0" y="29230"/>
                      <a:pt x="29230" y="0"/>
                      <a:pt x="65287" y="0"/>
                    </a:cubicBezTo>
                    <a:close/>
                  </a:path>
                </a:pathLst>
              </a:custGeom>
              <a:solidFill>
                <a:srgbClr val="C55039"/>
              </a:solidFill>
            </p:spPr>
          </p:sp>
          <p:sp>
            <p:nvSpPr>
              <p:cNvPr name="TextBox 13" id="13"/>
              <p:cNvSpPr txBox="true"/>
              <p:nvPr/>
            </p:nvSpPr>
            <p:spPr>
              <a:xfrm>
                <a:off x="0" y="-57150"/>
                <a:ext cx="1214331" cy="187724"/>
              </a:xfrm>
              <a:prstGeom prst="rect">
                <a:avLst/>
              </a:prstGeom>
            </p:spPr>
            <p:txBody>
              <a:bodyPr anchor="ctr" rtlCol="false" tIns="45864" lIns="45864" bIns="45864" rIns="45864"/>
              <a:lstStyle/>
              <a:p>
                <a:pPr algn="ctr">
                  <a:lnSpc>
                    <a:spcPts val="1948"/>
                  </a:lnSpc>
                </a:pPr>
                <a:r>
                  <a:rPr lang="en-US" sz="1391">
                    <a:solidFill>
                      <a:srgbClr val="000000"/>
                    </a:solidFill>
                    <a:latin typeface="Klima"/>
                  </a:rPr>
                  <a:t>       Department of AI &amp; ML, SIT, Pune</a:t>
                </a:r>
              </a:p>
            </p:txBody>
          </p:sp>
        </p:grpSp>
        <p:grpSp>
          <p:nvGrpSpPr>
            <p:cNvPr name="Group 14" id="14"/>
            <p:cNvGrpSpPr/>
            <p:nvPr/>
          </p:nvGrpSpPr>
          <p:grpSpPr>
            <a:xfrm rot="0">
              <a:off x="0" y="0"/>
              <a:ext cx="948992" cy="94899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5039"/>
              </a:solidFill>
            </p:spPr>
          </p:sp>
          <p:sp>
            <p:nvSpPr>
              <p:cNvPr name="TextBox 16" id="16"/>
              <p:cNvSpPr txBox="true"/>
              <p:nvPr/>
            </p:nvSpPr>
            <p:spPr>
              <a:xfrm>
                <a:off x="76200" y="-19050"/>
                <a:ext cx="660400" cy="755650"/>
              </a:xfrm>
              <a:prstGeom prst="rect">
                <a:avLst/>
              </a:prstGeom>
            </p:spPr>
            <p:txBody>
              <a:bodyPr anchor="ctr" rtlCol="false" tIns="45864" lIns="45864" bIns="45864" rIns="45864"/>
              <a:lstStyle/>
              <a:p>
                <a:pPr algn="ctr">
                  <a:lnSpc>
                    <a:spcPts val="3220"/>
                  </a:lnSpc>
                </a:pPr>
                <a:r>
                  <a:rPr lang="en-US" sz="2300">
                    <a:solidFill>
                      <a:srgbClr val="000000"/>
                    </a:solidFill>
                    <a:latin typeface="Klima"/>
                  </a:rPr>
                  <a:t>20</a:t>
                </a:r>
              </a:p>
            </p:txBody>
          </p:sp>
        </p:gr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TextBox 3" id="3"/>
          <p:cNvSpPr txBox="true"/>
          <p:nvPr/>
        </p:nvSpPr>
        <p:spPr>
          <a:xfrm rot="0">
            <a:off x="5911042" y="4090877"/>
            <a:ext cx="12198951" cy="1491918"/>
          </a:xfrm>
          <a:prstGeom prst="rect">
            <a:avLst/>
          </a:prstGeom>
        </p:spPr>
        <p:txBody>
          <a:bodyPr anchor="t" rtlCol="false" tIns="0" lIns="0" bIns="0" rIns="0">
            <a:spAutoFit/>
          </a:bodyPr>
          <a:lstStyle/>
          <a:p>
            <a:pPr algn="ctr" marL="0" indent="0" lvl="0">
              <a:lnSpc>
                <a:spcPts val="11747"/>
              </a:lnSpc>
              <a:spcBef>
                <a:spcPct val="0"/>
              </a:spcBef>
            </a:pPr>
            <a:r>
              <a:rPr lang="en-US" sz="9789">
                <a:solidFill>
                  <a:srgbClr val="000000"/>
                </a:solidFill>
                <a:latin typeface="Squada One"/>
              </a:rPr>
              <a:t>THANK YOU! </a:t>
            </a:r>
          </a:p>
        </p:txBody>
      </p:sp>
      <p:sp>
        <p:nvSpPr>
          <p:cNvPr name="Freeform 4" id="4"/>
          <p:cNvSpPr/>
          <p:nvPr/>
        </p:nvSpPr>
        <p:spPr>
          <a:xfrm flipH="false" flipV="false" rot="0">
            <a:off x="-7266972" y="4910884"/>
            <a:ext cx="15346212" cy="10665617"/>
          </a:xfrm>
          <a:custGeom>
            <a:avLst/>
            <a:gdLst/>
            <a:ahLst/>
            <a:cxnLst/>
            <a:rect r="r" b="b" t="t" l="l"/>
            <a:pathLst>
              <a:path h="10665617" w="15346212">
                <a:moveTo>
                  <a:pt x="0" y="0"/>
                </a:moveTo>
                <a:lnTo>
                  <a:pt x="15346212" y="0"/>
                </a:lnTo>
                <a:lnTo>
                  <a:pt x="15346212" y="10665617"/>
                </a:lnTo>
                <a:lnTo>
                  <a:pt x="0" y="106656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a:off x="8079240" y="2946922"/>
            <a:ext cx="8115322" cy="0"/>
          </a:xfrm>
          <a:prstGeom prst="line">
            <a:avLst/>
          </a:prstGeom>
          <a:ln cap="flat" w="38100">
            <a:solidFill>
              <a:srgbClr val="143C3C"/>
            </a:solidFill>
            <a:prstDash val="solid"/>
            <a:headEnd type="none" len="sm" w="sm"/>
            <a:tailEnd type="none" len="sm" w="sm"/>
          </a:ln>
        </p:spPr>
      </p:sp>
      <p:sp>
        <p:nvSpPr>
          <p:cNvPr name="AutoShape 6" id="6"/>
          <p:cNvSpPr/>
          <p:nvPr/>
        </p:nvSpPr>
        <p:spPr>
          <a:xfrm>
            <a:off x="7983109" y="6643322"/>
            <a:ext cx="8211453" cy="0"/>
          </a:xfrm>
          <a:prstGeom prst="line">
            <a:avLst/>
          </a:prstGeom>
          <a:ln cap="flat" w="38100">
            <a:solidFill>
              <a:srgbClr val="143C3C"/>
            </a:solidFill>
            <a:prstDash val="solid"/>
            <a:headEnd type="none" len="sm" w="sm"/>
            <a:tailEnd type="none" len="sm" w="sm"/>
          </a:ln>
        </p:spPr>
      </p:sp>
      <p:sp>
        <p:nvSpPr>
          <p:cNvPr name="Freeform 7" id="7"/>
          <p:cNvSpPr/>
          <p:nvPr/>
        </p:nvSpPr>
        <p:spPr>
          <a:xfrm flipH="false" flipV="false" rot="0">
            <a:off x="-466773" y="1028700"/>
            <a:ext cx="2914621" cy="4554095"/>
          </a:xfrm>
          <a:custGeom>
            <a:avLst/>
            <a:gdLst/>
            <a:ahLst/>
            <a:cxnLst/>
            <a:rect r="r" b="b" t="t" l="l"/>
            <a:pathLst>
              <a:path h="4554095" w="2914621">
                <a:moveTo>
                  <a:pt x="0" y="0"/>
                </a:moveTo>
                <a:lnTo>
                  <a:pt x="2914620" y="0"/>
                </a:lnTo>
                <a:lnTo>
                  <a:pt x="2914620" y="4554095"/>
                </a:lnTo>
                <a:lnTo>
                  <a:pt x="0" y="45540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2083872" y="2927872"/>
            <a:ext cx="4634539" cy="4495502"/>
          </a:xfrm>
          <a:custGeom>
            <a:avLst/>
            <a:gdLst/>
            <a:ahLst/>
            <a:cxnLst/>
            <a:rect r="r" b="b" t="t" l="l"/>
            <a:pathLst>
              <a:path h="4495502" w="4634539">
                <a:moveTo>
                  <a:pt x="0" y="0"/>
                </a:moveTo>
                <a:lnTo>
                  <a:pt x="4634539" y="0"/>
                </a:lnTo>
                <a:lnTo>
                  <a:pt x="4634539" y="4495502"/>
                </a:lnTo>
                <a:lnTo>
                  <a:pt x="0" y="44955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true" flipV="false" rot="0">
            <a:off x="15712947" y="8578858"/>
            <a:ext cx="2661800" cy="1664835"/>
          </a:xfrm>
          <a:custGeom>
            <a:avLst/>
            <a:gdLst/>
            <a:ahLst/>
            <a:cxnLst/>
            <a:rect r="r" b="b" t="t" l="l"/>
            <a:pathLst>
              <a:path h="1664835" w="2661800">
                <a:moveTo>
                  <a:pt x="2661800" y="0"/>
                </a:moveTo>
                <a:lnTo>
                  <a:pt x="0" y="0"/>
                </a:lnTo>
                <a:lnTo>
                  <a:pt x="0" y="1664834"/>
                </a:lnTo>
                <a:lnTo>
                  <a:pt x="2661800" y="1664834"/>
                </a:lnTo>
                <a:lnTo>
                  <a:pt x="266180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5911042" y="106191"/>
            <a:ext cx="2661800" cy="1664835"/>
          </a:xfrm>
          <a:custGeom>
            <a:avLst/>
            <a:gdLst/>
            <a:ahLst/>
            <a:cxnLst/>
            <a:rect r="r" b="b" t="t" l="l"/>
            <a:pathLst>
              <a:path h="1664835" w="2661800">
                <a:moveTo>
                  <a:pt x="0" y="0"/>
                </a:moveTo>
                <a:lnTo>
                  <a:pt x="2661800" y="0"/>
                </a:lnTo>
                <a:lnTo>
                  <a:pt x="2661800" y="1664835"/>
                </a:lnTo>
                <a:lnTo>
                  <a:pt x="0" y="166483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1" id="11"/>
          <p:cNvGrpSpPr/>
          <p:nvPr/>
        </p:nvGrpSpPr>
        <p:grpSpPr>
          <a:xfrm rot="0">
            <a:off x="4739750" y="3392846"/>
            <a:ext cx="597218" cy="489585"/>
            <a:chOff x="0" y="0"/>
            <a:chExt cx="796290" cy="652780"/>
          </a:xfrm>
        </p:grpSpPr>
        <p:sp>
          <p:nvSpPr>
            <p:cNvPr name="Freeform 12" id="12"/>
            <p:cNvSpPr/>
            <p:nvPr/>
          </p:nvSpPr>
          <p:spPr>
            <a:xfrm flipH="false" flipV="false" rot="0">
              <a:off x="43180" y="43180"/>
              <a:ext cx="702310" cy="565150"/>
            </a:xfrm>
            <a:custGeom>
              <a:avLst/>
              <a:gdLst/>
              <a:ahLst/>
              <a:cxnLst/>
              <a:rect r="r" b="b" t="t" l="l"/>
              <a:pathLst>
                <a:path h="565150" w="702310">
                  <a:moveTo>
                    <a:pt x="401320" y="549910"/>
                  </a:moveTo>
                  <a:cubicBezTo>
                    <a:pt x="86360" y="436880"/>
                    <a:pt x="80010" y="430530"/>
                    <a:pt x="66040" y="414020"/>
                  </a:cubicBezTo>
                  <a:cubicBezTo>
                    <a:pt x="46990" y="391160"/>
                    <a:pt x="21590" y="353060"/>
                    <a:pt x="11430" y="318770"/>
                  </a:cubicBezTo>
                  <a:cubicBezTo>
                    <a:pt x="1270" y="284480"/>
                    <a:pt x="0" y="243840"/>
                    <a:pt x="7620" y="209550"/>
                  </a:cubicBezTo>
                  <a:cubicBezTo>
                    <a:pt x="15240" y="175260"/>
                    <a:pt x="31750" y="138430"/>
                    <a:pt x="54610" y="111760"/>
                  </a:cubicBezTo>
                  <a:cubicBezTo>
                    <a:pt x="77470" y="83820"/>
                    <a:pt x="109220" y="59690"/>
                    <a:pt x="142240" y="45720"/>
                  </a:cubicBezTo>
                  <a:cubicBezTo>
                    <a:pt x="175260" y="31750"/>
                    <a:pt x="219710" y="26670"/>
                    <a:pt x="250190" y="27940"/>
                  </a:cubicBezTo>
                  <a:cubicBezTo>
                    <a:pt x="271780" y="27940"/>
                    <a:pt x="303530" y="31750"/>
                    <a:pt x="304800" y="39370"/>
                  </a:cubicBezTo>
                  <a:cubicBezTo>
                    <a:pt x="307340" y="57150"/>
                    <a:pt x="78740" y="157480"/>
                    <a:pt x="73660" y="148590"/>
                  </a:cubicBezTo>
                  <a:cubicBezTo>
                    <a:pt x="68580" y="140970"/>
                    <a:pt x="195580" y="25400"/>
                    <a:pt x="242570" y="8890"/>
                  </a:cubicBezTo>
                  <a:cubicBezTo>
                    <a:pt x="270510" y="0"/>
                    <a:pt x="292100" y="6350"/>
                    <a:pt x="316230" y="11430"/>
                  </a:cubicBezTo>
                  <a:cubicBezTo>
                    <a:pt x="340360" y="16510"/>
                    <a:pt x="364490" y="24130"/>
                    <a:pt x="386080" y="36830"/>
                  </a:cubicBezTo>
                  <a:cubicBezTo>
                    <a:pt x="407670" y="48260"/>
                    <a:pt x="426720" y="66040"/>
                    <a:pt x="443230" y="83820"/>
                  </a:cubicBezTo>
                  <a:cubicBezTo>
                    <a:pt x="459740" y="101600"/>
                    <a:pt x="473710" y="123190"/>
                    <a:pt x="482600" y="146050"/>
                  </a:cubicBezTo>
                  <a:cubicBezTo>
                    <a:pt x="491490" y="168910"/>
                    <a:pt x="497840" y="194310"/>
                    <a:pt x="499110" y="218440"/>
                  </a:cubicBezTo>
                  <a:cubicBezTo>
                    <a:pt x="500380" y="242570"/>
                    <a:pt x="499110" y="267970"/>
                    <a:pt x="492760" y="292100"/>
                  </a:cubicBezTo>
                  <a:cubicBezTo>
                    <a:pt x="486410" y="314960"/>
                    <a:pt x="476250" y="339090"/>
                    <a:pt x="463550" y="359410"/>
                  </a:cubicBezTo>
                  <a:cubicBezTo>
                    <a:pt x="450850" y="379730"/>
                    <a:pt x="433070" y="398780"/>
                    <a:pt x="414020" y="414020"/>
                  </a:cubicBezTo>
                  <a:cubicBezTo>
                    <a:pt x="394970" y="429260"/>
                    <a:pt x="372110" y="441960"/>
                    <a:pt x="349250" y="450850"/>
                  </a:cubicBezTo>
                  <a:cubicBezTo>
                    <a:pt x="326390" y="458470"/>
                    <a:pt x="300990" y="463550"/>
                    <a:pt x="276860" y="463550"/>
                  </a:cubicBezTo>
                  <a:cubicBezTo>
                    <a:pt x="252730" y="463550"/>
                    <a:pt x="226060" y="461010"/>
                    <a:pt x="203200" y="453390"/>
                  </a:cubicBezTo>
                  <a:cubicBezTo>
                    <a:pt x="180340" y="445770"/>
                    <a:pt x="156210" y="434340"/>
                    <a:pt x="137160" y="420370"/>
                  </a:cubicBezTo>
                  <a:cubicBezTo>
                    <a:pt x="116840" y="406400"/>
                    <a:pt x="99060" y="387350"/>
                    <a:pt x="85090" y="367030"/>
                  </a:cubicBezTo>
                  <a:cubicBezTo>
                    <a:pt x="71120" y="346710"/>
                    <a:pt x="60960" y="323850"/>
                    <a:pt x="53340" y="300990"/>
                  </a:cubicBezTo>
                  <a:cubicBezTo>
                    <a:pt x="45720" y="278130"/>
                    <a:pt x="41910" y="251460"/>
                    <a:pt x="43180" y="227330"/>
                  </a:cubicBezTo>
                  <a:cubicBezTo>
                    <a:pt x="44450" y="203200"/>
                    <a:pt x="48260" y="177800"/>
                    <a:pt x="57150" y="154940"/>
                  </a:cubicBezTo>
                  <a:cubicBezTo>
                    <a:pt x="66040" y="132080"/>
                    <a:pt x="78740" y="110490"/>
                    <a:pt x="93980" y="91440"/>
                  </a:cubicBezTo>
                  <a:cubicBezTo>
                    <a:pt x="109220" y="72390"/>
                    <a:pt x="129540" y="54610"/>
                    <a:pt x="149860" y="41910"/>
                  </a:cubicBezTo>
                  <a:cubicBezTo>
                    <a:pt x="170180" y="29210"/>
                    <a:pt x="194310" y="17780"/>
                    <a:pt x="218440" y="12700"/>
                  </a:cubicBezTo>
                  <a:cubicBezTo>
                    <a:pt x="242570" y="7620"/>
                    <a:pt x="267970" y="5080"/>
                    <a:pt x="292100" y="7620"/>
                  </a:cubicBezTo>
                  <a:cubicBezTo>
                    <a:pt x="316230" y="10160"/>
                    <a:pt x="341630" y="15240"/>
                    <a:pt x="363220" y="25400"/>
                  </a:cubicBezTo>
                  <a:cubicBezTo>
                    <a:pt x="386080" y="35560"/>
                    <a:pt x="407670" y="49530"/>
                    <a:pt x="425450" y="66040"/>
                  </a:cubicBezTo>
                  <a:cubicBezTo>
                    <a:pt x="443230" y="82550"/>
                    <a:pt x="459740" y="102870"/>
                    <a:pt x="471170" y="124460"/>
                  </a:cubicBezTo>
                  <a:cubicBezTo>
                    <a:pt x="482600" y="146050"/>
                    <a:pt x="492760" y="170180"/>
                    <a:pt x="496570" y="194310"/>
                  </a:cubicBezTo>
                  <a:cubicBezTo>
                    <a:pt x="500380" y="218440"/>
                    <a:pt x="501650" y="243840"/>
                    <a:pt x="497840" y="267970"/>
                  </a:cubicBezTo>
                  <a:cubicBezTo>
                    <a:pt x="494030" y="292100"/>
                    <a:pt x="487680" y="316230"/>
                    <a:pt x="476250" y="337820"/>
                  </a:cubicBezTo>
                  <a:cubicBezTo>
                    <a:pt x="464820" y="359410"/>
                    <a:pt x="449580" y="379730"/>
                    <a:pt x="431800" y="397510"/>
                  </a:cubicBezTo>
                  <a:cubicBezTo>
                    <a:pt x="414020" y="414020"/>
                    <a:pt x="393700" y="430530"/>
                    <a:pt x="372110" y="440690"/>
                  </a:cubicBezTo>
                  <a:cubicBezTo>
                    <a:pt x="350520" y="452120"/>
                    <a:pt x="304800" y="468630"/>
                    <a:pt x="300990" y="462280"/>
                  </a:cubicBezTo>
                  <a:cubicBezTo>
                    <a:pt x="295910" y="453390"/>
                    <a:pt x="402590" y="369570"/>
                    <a:pt x="396240" y="361950"/>
                  </a:cubicBezTo>
                  <a:cubicBezTo>
                    <a:pt x="388620" y="350520"/>
                    <a:pt x="208280" y="472440"/>
                    <a:pt x="158750" y="472440"/>
                  </a:cubicBezTo>
                  <a:cubicBezTo>
                    <a:pt x="135890" y="472440"/>
                    <a:pt x="124460" y="459740"/>
                    <a:pt x="109220" y="449580"/>
                  </a:cubicBezTo>
                  <a:cubicBezTo>
                    <a:pt x="93980" y="439420"/>
                    <a:pt x="80010" y="430530"/>
                    <a:pt x="66040" y="414020"/>
                  </a:cubicBezTo>
                  <a:cubicBezTo>
                    <a:pt x="46990" y="391160"/>
                    <a:pt x="21590" y="353060"/>
                    <a:pt x="11430" y="318770"/>
                  </a:cubicBezTo>
                  <a:cubicBezTo>
                    <a:pt x="1270" y="284480"/>
                    <a:pt x="0" y="243840"/>
                    <a:pt x="7620" y="209550"/>
                  </a:cubicBezTo>
                  <a:cubicBezTo>
                    <a:pt x="15240" y="175260"/>
                    <a:pt x="31750" y="138430"/>
                    <a:pt x="54610" y="111760"/>
                  </a:cubicBezTo>
                  <a:cubicBezTo>
                    <a:pt x="77470" y="83820"/>
                    <a:pt x="109220" y="59690"/>
                    <a:pt x="142240" y="45720"/>
                  </a:cubicBezTo>
                  <a:cubicBezTo>
                    <a:pt x="175260" y="31750"/>
                    <a:pt x="205740" y="25400"/>
                    <a:pt x="250190" y="27940"/>
                  </a:cubicBezTo>
                  <a:cubicBezTo>
                    <a:pt x="325120" y="33020"/>
                    <a:pt x="476250" y="85090"/>
                    <a:pt x="546100" y="116840"/>
                  </a:cubicBezTo>
                  <a:cubicBezTo>
                    <a:pt x="588010" y="135890"/>
                    <a:pt x="614680" y="149860"/>
                    <a:pt x="638810" y="175260"/>
                  </a:cubicBezTo>
                  <a:cubicBezTo>
                    <a:pt x="662940" y="200660"/>
                    <a:pt x="683260" y="241300"/>
                    <a:pt x="693420" y="269240"/>
                  </a:cubicBezTo>
                  <a:cubicBezTo>
                    <a:pt x="701040" y="289560"/>
                    <a:pt x="702310" y="302260"/>
                    <a:pt x="702310" y="323850"/>
                  </a:cubicBezTo>
                  <a:cubicBezTo>
                    <a:pt x="702310" y="353060"/>
                    <a:pt x="695960" y="398780"/>
                    <a:pt x="680720" y="430530"/>
                  </a:cubicBezTo>
                  <a:cubicBezTo>
                    <a:pt x="665480" y="462280"/>
                    <a:pt x="638810" y="494030"/>
                    <a:pt x="610870" y="515620"/>
                  </a:cubicBezTo>
                  <a:cubicBezTo>
                    <a:pt x="582930" y="537210"/>
                    <a:pt x="544830" y="552450"/>
                    <a:pt x="510540" y="558800"/>
                  </a:cubicBezTo>
                  <a:cubicBezTo>
                    <a:pt x="474980" y="565150"/>
                    <a:pt x="401320" y="549910"/>
                    <a:pt x="401320" y="549910"/>
                  </a:cubicBezTo>
                </a:path>
              </a:pathLst>
            </a:custGeom>
            <a:solidFill>
              <a:srgbClr val="F9F5E3"/>
            </a:solidFill>
            <a:ln cap="sq">
              <a:noFill/>
              <a:prstDash val="solid"/>
              <a:miter/>
            </a:ln>
          </p:spPr>
        </p:sp>
      </p:grpSp>
      <p:sp>
        <p:nvSpPr>
          <p:cNvPr name="Freeform 13" id="13"/>
          <p:cNvSpPr/>
          <p:nvPr/>
        </p:nvSpPr>
        <p:spPr>
          <a:xfrm flipH="false" flipV="false" rot="0">
            <a:off x="654800" y="5804124"/>
            <a:ext cx="747799" cy="1619250"/>
          </a:xfrm>
          <a:custGeom>
            <a:avLst/>
            <a:gdLst/>
            <a:ahLst/>
            <a:cxnLst/>
            <a:rect r="r" b="b" t="t" l="l"/>
            <a:pathLst>
              <a:path h="1619250" w="747799">
                <a:moveTo>
                  <a:pt x="0" y="0"/>
                </a:moveTo>
                <a:lnTo>
                  <a:pt x="747800" y="0"/>
                </a:lnTo>
                <a:lnTo>
                  <a:pt x="747800" y="1619250"/>
                </a:lnTo>
                <a:lnTo>
                  <a:pt x="0" y="161925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4" id="14"/>
          <p:cNvSpPr txBox="true"/>
          <p:nvPr/>
        </p:nvSpPr>
        <p:spPr>
          <a:xfrm rot="0">
            <a:off x="5911042" y="4049163"/>
            <a:ext cx="12198951" cy="1491918"/>
          </a:xfrm>
          <a:prstGeom prst="rect">
            <a:avLst/>
          </a:prstGeom>
        </p:spPr>
        <p:txBody>
          <a:bodyPr anchor="t" rtlCol="false" tIns="0" lIns="0" bIns="0" rIns="0">
            <a:spAutoFit/>
          </a:bodyPr>
          <a:lstStyle/>
          <a:p>
            <a:pPr algn="ctr" marL="0" indent="0" lvl="0">
              <a:lnSpc>
                <a:spcPts val="11747"/>
              </a:lnSpc>
              <a:spcBef>
                <a:spcPct val="0"/>
              </a:spcBef>
            </a:pPr>
            <a:r>
              <a:rPr lang="en-US" sz="9789">
                <a:solidFill>
                  <a:srgbClr val="C55039"/>
                </a:solidFill>
                <a:latin typeface="Squada One"/>
              </a:rPr>
              <a:t>THANK YOU! </a:t>
            </a:r>
          </a:p>
        </p:txBody>
      </p:sp>
      <p:sp>
        <p:nvSpPr>
          <p:cNvPr name="Freeform 15" id="15"/>
          <p:cNvSpPr/>
          <p:nvPr/>
        </p:nvSpPr>
        <p:spPr>
          <a:xfrm flipH="false" flipV="false" rot="0">
            <a:off x="3465315" y="3392846"/>
            <a:ext cx="1871652" cy="1871652"/>
          </a:xfrm>
          <a:custGeom>
            <a:avLst/>
            <a:gdLst/>
            <a:ahLst/>
            <a:cxnLst/>
            <a:rect r="r" b="b" t="t" l="l"/>
            <a:pathLst>
              <a:path h="1871652" w="1871652">
                <a:moveTo>
                  <a:pt x="0" y="0"/>
                </a:moveTo>
                <a:lnTo>
                  <a:pt x="1871652" y="0"/>
                </a:lnTo>
                <a:lnTo>
                  <a:pt x="1871652" y="1871652"/>
                </a:lnTo>
                <a:lnTo>
                  <a:pt x="0" y="1871652"/>
                </a:lnTo>
                <a:lnTo>
                  <a:pt x="0" y="0"/>
                </a:lnTo>
                <a:close/>
              </a:path>
            </a:pathLst>
          </a:custGeom>
          <a:blipFill>
            <a:blip r:embed="rId13"/>
            <a:stretch>
              <a:fillRect l="0" t="0" r="0" b="0"/>
            </a:stretch>
          </a:blipFill>
        </p:spPr>
      </p:sp>
      <p:grpSp>
        <p:nvGrpSpPr>
          <p:cNvPr name="Group 16" id="16"/>
          <p:cNvGrpSpPr/>
          <p:nvPr/>
        </p:nvGrpSpPr>
        <p:grpSpPr>
          <a:xfrm rot="0">
            <a:off x="13690100" y="301603"/>
            <a:ext cx="4045694" cy="711744"/>
            <a:chOff x="0" y="0"/>
            <a:chExt cx="5394259" cy="948992"/>
          </a:xfrm>
        </p:grpSpPr>
        <p:grpSp>
          <p:nvGrpSpPr>
            <p:cNvPr name="Group 17" id="17"/>
            <p:cNvGrpSpPr/>
            <p:nvPr/>
          </p:nvGrpSpPr>
          <p:grpSpPr>
            <a:xfrm rot="0">
              <a:off x="0" y="184480"/>
              <a:ext cx="5394259" cy="580032"/>
              <a:chOff x="0" y="0"/>
              <a:chExt cx="1214331" cy="130574"/>
            </a:xfrm>
          </p:grpSpPr>
          <p:sp>
            <p:nvSpPr>
              <p:cNvPr name="Freeform 18" id="18"/>
              <p:cNvSpPr/>
              <p:nvPr/>
            </p:nvSpPr>
            <p:spPr>
              <a:xfrm flipH="false" flipV="false" rot="0">
                <a:off x="0" y="0"/>
                <a:ext cx="1214331" cy="130574"/>
              </a:xfrm>
              <a:custGeom>
                <a:avLst/>
                <a:gdLst/>
                <a:ahLst/>
                <a:cxnLst/>
                <a:rect r="r" b="b" t="t" l="l"/>
                <a:pathLst>
                  <a:path h="130574" w="1214331">
                    <a:moveTo>
                      <a:pt x="65287" y="0"/>
                    </a:moveTo>
                    <a:lnTo>
                      <a:pt x="1149044" y="0"/>
                    </a:lnTo>
                    <a:cubicBezTo>
                      <a:pt x="1166359" y="0"/>
                      <a:pt x="1182965" y="6878"/>
                      <a:pt x="1195209" y="19122"/>
                    </a:cubicBezTo>
                    <a:cubicBezTo>
                      <a:pt x="1207452" y="31366"/>
                      <a:pt x="1214331" y="47972"/>
                      <a:pt x="1214331" y="65287"/>
                    </a:cubicBezTo>
                    <a:lnTo>
                      <a:pt x="1214331" y="65287"/>
                    </a:lnTo>
                    <a:cubicBezTo>
                      <a:pt x="1214331" y="101344"/>
                      <a:pt x="1185101" y="130574"/>
                      <a:pt x="1149044" y="130574"/>
                    </a:cubicBezTo>
                    <a:lnTo>
                      <a:pt x="65287" y="130574"/>
                    </a:lnTo>
                    <a:cubicBezTo>
                      <a:pt x="29230" y="130574"/>
                      <a:pt x="0" y="101344"/>
                      <a:pt x="0" y="65287"/>
                    </a:cubicBezTo>
                    <a:lnTo>
                      <a:pt x="0" y="65287"/>
                    </a:lnTo>
                    <a:cubicBezTo>
                      <a:pt x="0" y="29230"/>
                      <a:pt x="29230" y="0"/>
                      <a:pt x="65287" y="0"/>
                    </a:cubicBezTo>
                    <a:close/>
                  </a:path>
                </a:pathLst>
              </a:custGeom>
              <a:solidFill>
                <a:srgbClr val="C55039"/>
              </a:solidFill>
            </p:spPr>
          </p:sp>
          <p:sp>
            <p:nvSpPr>
              <p:cNvPr name="TextBox 19" id="19"/>
              <p:cNvSpPr txBox="true"/>
              <p:nvPr/>
            </p:nvSpPr>
            <p:spPr>
              <a:xfrm>
                <a:off x="0" y="-57150"/>
                <a:ext cx="1214331" cy="187724"/>
              </a:xfrm>
              <a:prstGeom prst="rect">
                <a:avLst/>
              </a:prstGeom>
            </p:spPr>
            <p:txBody>
              <a:bodyPr anchor="ctr" rtlCol="false" tIns="45864" lIns="45864" bIns="45864" rIns="45864"/>
              <a:lstStyle/>
              <a:p>
                <a:pPr algn="ctr">
                  <a:lnSpc>
                    <a:spcPts val="1948"/>
                  </a:lnSpc>
                </a:pPr>
                <a:r>
                  <a:rPr lang="en-US" sz="1391">
                    <a:solidFill>
                      <a:srgbClr val="000000"/>
                    </a:solidFill>
                    <a:latin typeface="Klima"/>
                  </a:rPr>
                  <a:t>       Department of AI &amp; ML, SIT, Pune</a:t>
                </a:r>
              </a:p>
            </p:txBody>
          </p:sp>
        </p:grpSp>
        <p:grpSp>
          <p:nvGrpSpPr>
            <p:cNvPr name="Group 20" id="20"/>
            <p:cNvGrpSpPr/>
            <p:nvPr/>
          </p:nvGrpSpPr>
          <p:grpSpPr>
            <a:xfrm rot="0">
              <a:off x="0" y="0"/>
              <a:ext cx="948992" cy="948992"/>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5039"/>
              </a:solidFill>
            </p:spPr>
          </p:sp>
          <p:sp>
            <p:nvSpPr>
              <p:cNvPr name="TextBox 22" id="22"/>
              <p:cNvSpPr txBox="true"/>
              <p:nvPr/>
            </p:nvSpPr>
            <p:spPr>
              <a:xfrm>
                <a:off x="76200" y="-19050"/>
                <a:ext cx="660400" cy="755650"/>
              </a:xfrm>
              <a:prstGeom prst="rect">
                <a:avLst/>
              </a:prstGeom>
            </p:spPr>
            <p:txBody>
              <a:bodyPr anchor="ctr" rtlCol="false" tIns="45864" lIns="45864" bIns="45864" rIns="45864"/>
              <a:lstStyle/>
              <a:p>
                <a:pPr algn="ctr">
                  <a:lnSpc>
                    <a:spcPts val="3220"/>
                  </a:lnSpc>
                </a:pPr>
                <a:r>
                  <a:rPr lang="en-US" sz="2300">
                    <a:solidFill>
                      <a:srgbClr val="000000"/>
                    </a:solidFill>
                    <a:latin typeface="Klima"/>
                  </a:rPr>
                  <a:t>21</a:t>
                </a:r>
              </a:p>
            </p:txBody>
          </p:sp>
        </p:gr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AutoShape 3" id="3"/>
          <p:cNvSpPr/>
          <p:nvPr/>
        </p:nvSpPr>
        <p:spPr>
          <a:xfrm>
            <a:off x="1028700" y="2594591"/>
            <a:ext cx="9277093" cy="0"/>
          </a:xfrm>
          <a:prstGeom prst="line">
            <a:avLst/>
          </a:prstGeom>
          <a:ln cap="flat" w="38100">
            <a:solidFill>
              <a:srgbClr val="143C3C"/>
            </a:solidFill>
            <a:prstDash val="solid"/>
            <a:headEnd type="none" len="sm" w="sm"/>
            <a:tailEnd type="none" len="sm" w="sm"/>
          </a:ln>
        </p:spPr>
      </p:sp>
      <p:sp>
        <p:nvSpPr>
          <p:cNvPr name="Freeform 4" id="4"/>
          <p:cNvSpPr/>
          <p:nvPr/>
        </p:nvSpPr>
        <p:spPr>
          <a:xfrm flipH="false" flipV="false" rot="0">
            <a:off x="1807319" y="6550660"/>
            <a:ext cx="6940406" cy="3575364"/>
          </a:xfrm>
          <a:custGeom>
            <a:avLst/>
            <a:gdLst/>
            <a:ahLst/>
            <a:cxnLst/>
            <a:rect r="r" b="b" t="t" l="l"/>
            <a:pathLst>
              <a:path h="3575364" w="6940406">
                <a:moveTo>
                  <a:pt x="0" y="0"/>
                </a:moveTo>
                <a:lnTo>
                  <a:pt x="6940406" y="0"/>
                </a:lnTo>
                <a:lnTo>
                  <a:pt x="6940406" y="3575364"/>
                </a:lnTo>
                <a:lnTo>
                  <a:pt x="0" y="3575364"/>
                </a:lnTo>
                <a:lnTo>
                  <a:pt x="0" y="0"/>
                </a:lnTo>
                <a:close/>
              </a:path>
            </a:pathLst>
          </a:custGeom>
          <a:blipFill>
            <a:blip r:embed="rId3"/>
            <a:stretch>
              <a:fillRect l="0" t="-26418" r="0" b="0"/>
            </a:stretch>
          </a:blipFill>
        </p:spPr>
      </p:sp>
      <p:sp>
        <p:nvSpPr>
          <p:cNvPr name="AutoShape 5" id="5"/>
          <p:cNvSpPr/>
          <p:nvPr/>
        </p:nvSpPr>
        <p:spPr>
          <a:xfrm>
            <a:off x="1028700" y="6569710"/>
            <a:ext cx="9277093" cy="0"/>
          </a:xfrm>
          <a:prstGeom prst="line">
            <a:avLst/>
          </a:prstGeom>
          <a:ln cap="flat" w="38100">
            <a:solidFill>
              <a:srgbClr val="143C3C"/>
            </a:solidFill>
            <a:prstDash val="solid"/>
            <a:headEnd type="none" len="sm" w="sm"/>
            <a:tailEnd type="none" len="sm" w="sm"/>
          </a:ln>
        </p:spPr>
      </p:sp>
      <p:sp>
        <p:nvSpPr>
          <p:cNvPr name="Freeform 6" id="6"/>
          <p:cNvSpPr/>
          <p:nvPr/>
        </p:nvSpPr>
        <p:spPr>
          <a:xfrm flipH="false" flipV="false" rot="0">
            <a:off x="11962213" y="3770496"/>
            <a:ext cx="1004041" cy="1546841"/>
          </a:xfrm>
          <a:custGeom>
            <a:avLst/>
            <a:gdLst/>
            <a:ahLst/>
            <a:cxnLst/>
            <a:rect r="r" b="b" t="t" l="l"/>
            <a:pathLst>
              <a:path h="1546841" w="1004041">
                <a:moveTo>
                  <a:pt x="0" y="0"/>
                </a:moveTo>
                <a:lnTo>
                  <a:pt x="1004040" y="0"/>
                </a:lnTo>
                <a:lnTo>
                  <a:pt x="1004040" y="1546841"/>
                </a:lnTo>
                <a:lnTo>
                  <a:pt x="0" y="15468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1962213" y="6030465"/>
            <a:ext cx="1004041" cy="1546841"/>
          </a:xfrm>
          <a:custGeom>
            <a:avLst/>
            <a:gdLst/>
            <a:ahLst/>
            <a:cxnLst/>
            <a:rect r="r" b="b" t="t" l="l"/>
            <a:pathLst>
              <a:path h="1546841" w="1004041">
                <a:moveTo>
                  <a:pt x="0" y="0"/>
                </a:moveTo>
                <a:lnTo>
                  <a:pt x="1004040" y="0"/>
                </a:lnTo>
                <a:lnTo>
                  <a:pt x="1004040" y="1546842"/>
                </a:lnTo>
                <a:lnTo>
                  <a:pt x="0" y="15468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13825369" y="282647"/>
            <a:ext cx="4045694" cy="711744"/>
            <a:chOff x="0" y="0"/>
            <a:chExt cx="5394259" cy="948992"/>
          </a:xfrm>
        </p:grpSpPr>
        <p:grpSp>
          <p:nvGrpSpPr>
            <p:cNvPr name="Group 9" id="9"/>
            <p:cNvGrpSpPr/>
            <p:nvPr/>
          </p:nvGrpSpPr>
          <p:grpSpPr>
            <a:xfrm rot="0">
              <a:off x="0" y="184480"/>
              <a:ext cx="5394259" cy="580032"/>
              <a:chOff x="0" y="0"/>
              <a:chExt cx="1214331" cy="130574"/>
            </a:xfrm>
          </p:grpSpPr>
          <p:sp>
            <p:nvSpPr>
              <p:cNvPr name="Freeform 10" id="10"/>
              <p:cNvSpPr/>
              <p:nvPr/>
            </p:nvSpPr>
            <p:spPr>
              <a:xfrm flipH="false" flipV="false" rot="0">
                <a:off x="0" y="0"/>
                <a:ext cx="1214331" cy="130574"/>
              </a:xfrm>
              <a:custGeom>
                <a:avLst/>
                <a:gdLst/>
                <a:ahLst/>
                <a:cxnLst/>
                <a:rect r="r" b="b" t="t" l="l"/>
                <a:pathLst>
                  <a:path h="130574" w="1214331">
                    <a:moveTo>
                      <a:pt x="65287" y="0"/>
                    </a:moveTo>
                    <a:lnTo>
                      <a:pt x="1149044" y="0"/>
                    </a:lnTo>
                    <a:cubicBezTo>
                      <a:pt x="1166359" y="0"/>
                      <a:pt x="1182965" y="6878"/>
                      <a:pt x="1195209" y="19122"/>
                    </a:cubicBezTo>
                    <a:cubicBezTo>
                      <a:pt x="1207452" y="31366"/>
                      <a:pt x="1214331" y="47972"/>
                      <a:pt x="1214331" y="65287"/>
                    </a:cubicBezTo>
                    <a:lnTo>
                      <a:pt x="1214331" y="65287"/>
                    </a:lnTo>
                    <a:cubicBezTo>
                      <a:pt x="1214331" y="101344"/>
                      <a:pt x="1185101" y="130574"/>
                      <a:pt x="1149044" y="130574"/>
                    </a:cubicBezTo>
                    <a:lnTo>
                      <a:pt x="65287" y="130574"/>
                    </a:lnTo>
                    <a:cubicBezTo>
                      <a:pt x="29230" y="130574"/>
                      <a:pt x="0" y="101344"/>
                      <a:pt x="0" y="65287"/>
                    </a:cubicBezTo>
                    <a:lnTo>
                      <a:pt x="0" y="65287"/>
                    </a:lnTo>
                    <a:cubicBezTo>
                      <a:pt x="0" y="29230"/>
                      <a:pt x="29230" y="0"/>
                      <a:pt x="65287" y="0"/>
                    </a:cubicBezTo>
                    <a:close/>
                  </a:path>
                </a:pathLst>
              </a:custGeom>
              <a:solidFill>
                <a:srgbClr val="C55039"/>
              </a:solidFill>
            </p:spPr>
          </p:sp>
          <p:sp>
            <p:nvSpPr>
              <p:cNvPr name="TextBox 11" id="11"/>
              <p:cNvSpPr txBox="true"/>
              <p:nvPr/>
            </p:nvSpPr>
            <p:spPr>
              <a:xfrm>
                <a:off x="0" y="-57150"/>
                <a:ext cx="1214331" cy="187724"/>
              </a:xfrm>
              <a:prstGeom prst="rect">
                <a:avLst/>
              </a:prstGeom>
            </p:spPr>
            <p:txBody>
              <a:bodyPr anchor="ctr" rtlCol="false" tIns="45864" lIns="45864" bIns="45864" rIns="45864"/>
              <a:lstStyle/>
              <a:p>
                <a:pPr algn="ctr">
                  <a:lnSpc>
                    <a:spcPts val="1948"/>
                  </a:lnSpc>
                </a:pPr>
                <a:r>
                  <a:rPr lang="en-US" sz="1391">
                    <a:solidFill>
                      <a:srgbClr val="000000"/>
                    </a:solidFill>
                    <a:latin typeface="Klima"/>
                  </a:rPr>
                  <a:t>       Department of AI &amp; ML, SIT, Pune</a:t>
                </a:r>
              </a:p>
            </p:txBody>
          </p:sp>
        </p:grpSp>
        <p:grpSp>
          <p:nvGrpSpPr>
            <p:cNvPr name="Group 12" id="12"/>
            <p:cNvGrpSpPr/>
            <p:nvPr/>
          </p:nvGrpSpPr>
          <p:grpSpPr>
            <a:xfrm rot="0">
              <a:off x="0" y="0"/>
              <a:ext cx="948992" cy="94899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5039"/>
              </a:solidFill>
            </p:spPr>
          </p:sp>
          <p:sp>
            <p:nvSpPr>
              <p:cNvPr name="TextBox 14" id="14"/>
              <p:cNvSpPr txBox="true"/>
              <p:nvPr/>
            </p:nvSpPr>
            <p:spPr>
              <a:xfrm>
                <a:off x="76200" y="-19050"/>
                <a:ext cx="660400" cy="755650"/>
              </a:xfrm>
              <a:prstGeom prst="rect">
                <a:avLst/>
              </a:prstGeom>
            </p:spPr>
            <p:txBody>
              <a:bodyPr anchor="ctr" rtlCol="false" tIns="45864" lIns="45864" bIns="45864" rIns="45864"/>
              <a:lstStyle/>
              <a:p>
                <a:pPr algn="ctr">
                  <a:lnSpc>
                    <a:spcPts val="3220"/>
                  </a:lnSpc>
                </a:pPr>
                <a:r>
                  <a:rPr lang="en-US" sz="2300">
                    <a:solidFill>
                      <a:srgbClr val="000000"/>
                    </a:solidFill>
                    <a:latin typeface="Klima"/>
                  </a:rPr>
                  <a:t>3</a:t>
                </a:r>
              </a:p>
            </p:txBody>
          </p:sp>
        </p:grpSp>
      </p:grpSp>
      <p:grpSp>
        <p:nvGrpSpPr>
          <p:cNvPr name="Group 15" id="15"/>
          <p:cNvGrpSpPr>
            <a:grpSpLocks noChangeAspect="true"/>
          </p:cNvGrpSpPr>
          <p:nvPr/>
        </p:nvGrpSpPr>
        <p:grpSpPr>
          <a:xfrm rot="0">
            <a:off x="3483410" y="7179310"/>
            <a:ext cx="3677131" cy="2662243"/>
            <a:chOff x="0" y="0"/>
            <a:chExt cx="19050000" cy="13792200"/>
          </a:xfrm>
        </p:grpSpPr>
        <p:sp>
          <p:nvSpPr>
            <p:cNvPr name="Freeform 16" id="16"/>
            <p:cNvSpPr/>
            <p:nvPr/>
          </p:nvSpPr>
          <p:spPr>
            <a:xfrm flipH="false" flipV="false" rot="0">
              <a:off x="442468" y="443738"/>
              <a:ext cx="18189449" cy="12737719"/>
            </a:xfrm>
            <a:custGeom>
              <a:avLst/>
              <a:gdLst/>
              <a:ahLst/>
              <a:cxnLst/>
              <a:rect r="r" b="b" t="t" l="l"/>
              <a:pathLst>
                <a:path h="12737719" w="18189449">
                  <a:moveTo>
                    <a:pt x="17796383" y="12737211"/>
                  </a:moveTo>
                  <a:lnTo>
                    <a:pt x="280035" y="12689967"/>
                  </a:lnTo>
                  <a:cubicBezTo>
                    <a:pt x="125222" y="12689586"/>
                    <a:pt x="0" y="12563603"/>
                    <a:pt x="508" y="12408916"/>
                  </a:cubicBezTo>
                  <a:lnTo>
                    <a:pt x="32893" y="358902"/>
                  </a:lnTo>
                  <a:cubicBezTo>
                    <a:pt x="33401" y="160401"/>
                    <a:pt x="194818" y="0"/>
                    <a:pt x="393319" y="508"/>
                  </a:cubicBezTo>
                  <a:lnTo>
                    <a:pt x="17830547" y="47498"/>
                  </a:lnTo>
                  <a:cubicBezTo>
                    <a:pt x="18029048" y="48006"/>
                    <a:pt x="18189449" y="209423"/>
                    <a:pt x="18188940" y="407924"/>
                  </a:cubicBezTo>
                  <a:lnTo>
                    <a:pt x="18156555" y="12378690"/>
                  </a:lnTo>
                  <a:cubicBezTo>
                    <a:pt x="18156174" y="12577191"/>
                    <a:pt x="17994884" y="12737719"/>
                    <a:pt x="17796383" y="12737211"/>
                  </a:cubicBezTo>
                  <a:close/>
                </a:path>
              </a:pathLst>
            </a:custGeom>
            <a:blipFill>
              <a:blip r:embed="rId6"/>
              <a:stretch>
                <a:fillRect l="0" t="-7924" r="0" b="-7924"/>
              </a:stretch>
            </a:blipFill>
          </p:spPr>
        </p:sp>
        <p:sp>
          <p:nvSpPr>
            <p:cNvPr name="Freeform 17" id="17"/>
            <p:cNvSpPr/>
            <p:nvPr/>
          </p:nvSpPr>
          <p:spPr>
            <a:xfrm flipH="false" flipV="false" rot="0">
              <a:off x="0" y="0"/>
              <a:ext cx="19050000" cy="13792200"/>
            </a:xfrm>
            <a:custGeom>
              <a:avLst/>
              <a:gdLst/>
              <a:ahLst/>
              <a:cxnLst/>
              <a:rect r="r" b="b" t="t" l="l"/>
              <a:pathLst>
                <a:path h="13792200" w="19050000">
                  <a:moveTo>
                    <a:pt x="19050000" y="0"/>
                  </a:moveTo>
                  <a:lnTo>
                    <a:pt x="19050000" y="13792200"/>
                  </a:lnTo>
                  <a:lnTo>
                    <a:pt x="0" y="13792200"/>
                  </a:lnTo>
                  <a:lnTo>
                    <a:pt x="0" y="0"/>
                  </a:lnTo>
                  <a:lnTo>
                    <a:pt x="19050000" y="0"/>
                  </a:lnTo>
                  <a:close/>
                </a:path>
              </a:pathLst>
            </a:custGeom>
            <a:blipFill>
              <a:blip r:embed="rId7"/>
              <a:stretch>
                <a:fillRect l="-17" t="0" r="-17" b="0"/>
              </a:stretch>
            </a:blipFill>
          </p:spPr>
        </p:sp>
      </p:grpSp>
      <p:sp>
        <p:nvSpPr>
          <p:cNvPr name="TextBox 18" id="18"/>
          <p:cNvSpPr txBox="true"/>
          <p:nvPr/>
        </p:nvSpPr>
        <p:spPr>
          <a:xfrm rot="0">
            <a:off x="1028700" y="2727960"/>
            <a:ext cx="9277093" cy="3556000"/>
          </a:xfrm>
          <a:prstGeom prst="rect">
            <a:avLst/>
          </a:prstGeom>
        </p:spPr>
        <p:txBody>
          <a:bodyPr anchor="t" rtlCol="false" tIns="0" lIns="0" bIns="0" rIns="0">
            <a:spAutoFit/>
          </a:bodyPr>
          <a:lstStyle/>
          <a:p>
            <a:pPr>
              <a:lnSpc>
                <a:spcPts val="3919"/>
              </a:lnSpc>
            </a:pPr>
            <a:r>
              <a:rPr lang="en-US" sz="2799">
                <a:solidFill>
                  <a:srgbClr val="000000"/>
                </a:solidFill>
                <a:latin typeface="Klima Bold"/>
              </a:rPr>
              <a:t>INCOME SOURCE : Google AdSense</a:t>
            </a:r>
          </a:p>
          <a:p>
            <a:pPr algn="l">
              <a:lnSpc>
                <a:spcPts val="3919"/>
              </a:lnSpc>
            </a:pPr>
            <a:r>
              <a:rPr lang="en-US" sz="2799">
                <a:solidFill>
                  <a:srgbClr val="000000"/>
                </a:solidFill>
                <a:latin typeface="Klima"/>
              </a:rPr>
              <a:t>Creating a web application for predicting multiple diseases (Parkinson's, diabetes, and heart diseases) and incorporating Google AdSense for monetization including building the backend, frontend, integrating machine learning models, and adding Google AdSense advertisements. </a:t>
            </a:r>
          </a:p>
        </p:txBody>
      </p:sp>
      <p:grpSp>
        <p:nvGrpSpPr>
          <p:cNvPr name="Group 19" id="19"/>
          <p:cNvGrpSpPr/>
          <p:nvPr/>
        </p:nvGrpSpPr>
        <p:grpSpPr>
          <a:xfrm rot="0">
            <a:off x="1066642" y="1028700"/>
            <a:ext cx="8510667" cy="1257300"/>
            <a:chOff x="0" y="0"/>
            <a:chExt cx="11347556" cy="1676400"/>
          </a:xfrm>
        </p:grpSpPr>
        <p:sp>
          <p:nvSpPr>
            <p:cNvPr name="TextBox 20" id="20"/>
            <p:cNvSpPr txBox="true"/>
            <p:nvPr/>
          </p:nvSpPr>
          <p:spPr>
            <a:xfrm rot="0">
              <a:off x="0" y="31750"/>
              <a:ext cx="11347556" cy="1644650"/>
            </a:xfrm>
            <a:prstGeom prst="rect">
              <a:avLst/>
            </a:prstGeom>
          </p:spPr>
          <p:txBody>
            <a:bodyPr anchor="t" rtlCol="false" tIns="0" lIns="0" bIns="0" rIns="0">
              <a:spAutoFit/>
            </a:bodyPr>
            <a:lstStyle/>
            <a:p>
              <a:pPr algn="l" marL="0" indent="0" lvl="0">
                <a:lnSpc>
                  <a:spcPts val="9600"/>
                </a:lnSpc>
                <a:spcBef>
                  <a:spcPct val="0"/>
                </a:spcBef>
              </a:pPr>
              <a:r>
                <a:rPr lang="en-US" sz="8000">
                  <a:solidFill>
                    <a:srgbClr val="000000"/>
                  </a:solidFill>
                  <a:latin typeface="Squada One"/>
                </a:rPr>
                <a:t>1)</a:t>
              </a:r>
              <a:r>
                <a:rPr lang="en-US" sz="8000">
                  <a:solidFill>
                    <a:srgbClr val="000000"/>
                  </a:solidFill>
                  <a:latin typeface="Squada One"/>
                </a:rPr>
                <a:t>BUSINESS OBJECTIVES</a:t>
              </a:r>
            </a:p>
          </p:txBody>
        </p:sp>
        <p:sp>
          <p:nvSpPr>
            <p:cNvPr name="TextBox 21" id="21"/>
            <p:cNvSpPr txBox="true"/>
            <p:nvPr/>
          </p:nvSpPr>
          <p:spPr>
            <a:xfrm rot="0">
              <a:off x="0" y="-19050"/>
              <a:ext cx="11246378" cy="1644650"/>
            </a:xfrm>
            <a:prstGeom prst="rect">
              <a:avLst/>
            </a:prstGeom>
          </p:spPr>
          <p:txBody>
            <a:bodyPr anchor="t" rtlCol="false" tIns="0" lIns="0" bIns="0" rIns="0">
              <a:spAutoFit/>
            </a:bodyPr>
            <a:lstStyle/>
            <a:p>
              <a:pPr algn="l" marL="0" indent="0" lvl="0">
                <a:lnSpc>
                  <a:spcPts val="9600"/>
                </a:lnSpc>
                <a:spcBef>
                  <a:spcPct val="0"/>
                </a:spcBef>
              </a:pPr>
              <a:r>
                <a:rPr lang="en-US" sz="8000">
                  <a:solidFill>
                    <a:srgbClr val="C55039"/>
                  </a:solidFill>
                  <a:latin typeface="Squada One"/>
                </a:rPr>
                <a:t>1)BUSINESS OBJECTIVES</a:t>
              </a:r>
            </a:p>
          </p:txBody>
        </p:sp>
      </p:grpSp>
      <p:sp>
        <p:nvSpPr>
          <p:cNvPr name="TextBox 22" id="22"/>
          <p:cNvSpPr txBox="true"/>
          <p:nvPr/>
        </p:nvSpPr>
        <p:spPr>
          <a:xfrm rot="0">
            <a:off x="13240451" y="3821654"/>
            <a:ext cx="4018849" cy="1358800"/>
          </a:xfrm>
          <a:prstGeom prst="rect">
            <a:avLst/>
          </a:prstGeom>
        </p:spPr>
        <p:txBody>
          <a:bodyPr anchor="t" rtlCol="false" tIns="0" lIns="0" bIns="0" rIns="0">
            <a:spAutoFit/>
          </a:bodyPr>
          <a:lstStyle/>
          <a:p>
            <a:pPr>
              <a:lnSpc>
                <a:spcPts val="5430"/>
              </a:lnSpc>
            </a:pPr>
            <a:r>
              <a:rPr lang="en-US" sz="3878">
                <a:solidFill>
                  <a:srgbClr val="000000"/>
                </a:solidFill>
                <a:latin typeface="Squada One"/>
              </a:rPr>
              <a:t>Increased Consultation Demand</a:t>
            </a:r>
          </a:p>
        </p:txBody>
      </p:sp>
      <p:sp>
        <p:nvSpPr>
          <p:cNvPr name="TextBox 23" id="23"/>
          <p:cNvSpPr txBox="true"/>
          <p:nvPr/>
        </p:nvSpPr>
        <p:spPr>
          <a:xfrm rot="0">
            <a:off x="13240451" y="6139165"/>
            <a:ext cx="4018849" cy="1358800"/>
          </a:xfrm>
          <a:prstGeom prst="rect">
            <a:avLst/>
          </a:prstGeom>
        </p:spPr>
        <p:txBody>
          <a:bodyPr anchor="t" rtlCol="false" tIns="0" lIns="0" bIns="0" rIns="0">
            <a:spAutoFit/>
          </a:bodyPr>
          <a:lstStyle/>
          <a:p>
            <a:pPr>
              <a:lnSpc>
                <a:spcPts val="5430"/>
              </a:lnSpc>
            </a:pPr>
            <a:r>
              <a:rPr lang="en-US" sz="3878">
                <a:solidFill>
                  <a:srgbClr val="000000"/>
                </a:solidFill>
                <a:latin typeface="Squada One Semi-Bold"/>
              </a:rPr>
              <a:t>Customized Wellness Plans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false" flipV="true" rot="0">
            <a:off x="-1133714" y="9603883"/>
            <a:ext cx="20555429" cy="2389569"/>
          </a:xfrm>
          <a:custGeom>
            <a:avLst/>
            <a:gdLst/>
            <a:ahLst/>
            <a:cxnLst/>
            <a:rect r="r" b="b" t="t" l="l"/>
            <a:pathLst>
              <a:path h="2389569" w="20555429">
                <a:moveTo>
                  <a:pt x="0" y="2389568"/>
                </a:moveTo>
                <a:lnTo>
                  <a:pt x="20555428" y="2389568"/>
                </a:lnTo>
                <a:lnTo>
                  <a:pt x="20555428" y="0"/>
                </a:lnTo>
                <a:lnTo>
                  <a:pt x="0" y="0"/>
                </a:lnTo>
                <a:lnTo>
                  <a:pt x="0" y="238956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33714" y="-1680467"/>
            <a:ext cx="20555429" cy="2389569"/>
          </a:xfrm>
          <a:custGeom>
            <a:avLst/>
            <a:gdLst/>
            <a:ahLst/>
            <a:cxnLst/>
            <a:rect r="r" b="b" t="t" l="l"/>
            <a:pathLst>
              <a:path h="2389569" w="20555429">
                <a:moveTo>
                  <a:pt x="0" y="0"/>
                </a:moveTo>
                <a:lnTo>
                  <a:pt x="20555428" y="0"/>
                </a:lnTo>
                <a:lnTo>
                  <a:pt x="20555428" y="2389568"/>
                </a:lnTo>
                <a:lnTo>
                  <a:pt x="0" y="23895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456931" y="2598857"/>
            <a:ext cx="11383664" cy="6659443"/>
          </a:xfrm>
          <a:custGeom>
            <a:avLst/>
            <a:gdLst/>
            <a:ahLst/>
            <a:cxnLst/>
            <a:rect r="r" b="b" t="t" l="l"/>
            <a:pathLst>
              <a:path h="6659443" w="11383664">
                <a:moveTo>
                  <a:pt x="0" y="0"/>
                </a:moveTo>
                <a:lnTo>
                  <a:pt x="11383663" y="0"/>
                </a:lnTo>
                <a:lnTo>
                  <a:pt x="11383663" y="6659443"/>
                </a:lnTo>
                <a:lnTo>
                  <a:pt x="0" y="66594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5119015" y="7613362"/>
            <a:ext cx="2525980" cy="1990521"/>
            <a:chOff x="0" y="0"/>
            <a:chExt cx="3367973" cy="2654027"/>
          </a:xfrm>
        </p:grpSpPr>
        <p:sp>
          <p:nvSpPr>
            <p:cNvPr name="Freeform 7" id="7"/>
            <p:cNvSpPr/>
            <p:nvPr/>
          </p:nvSpPr>
          <p:spPr>
            <a:xfrm flipH="false" flipV="false" rot="0">
              <a:off x="0" y="1079500"/>
              <a:ext cx="3367973" cy="1574527"/>
            </a:xfrm>
            <a:custGeom>
              <a:avLst/>
              <a:gdLst/>
              <a:ahLst/>
              <a:cxnLst/>
              <a:rect r="r" b="b" t="t" l="l"/>
              <a:pathLst>
                <a:path h="1574527" w="3367973">
                  <a:moveTo>
                    <a:pt x="0" y="0"/>
                  </a:moveTo>
                  <a:lnTo>
                    <a:pt x="3367973" y="0"/>
                  </a:lnTo>
                  <a:lnTo>
                    <a:pt x="3367973" y="1574527"/>
                  </a:lnTo>
                  <a:lnTo>
                    <a:pt x="0" y="157452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79457" y="0"/>
              <a:ext cx="3009059" cy="2159000"/>
            </a:xfrm>
            <a:custGeom>
              <a:avLst/>
              <a:gdLst/>
              <a:ahLst/>
              <a:cxnLst/>
              <a:rect r="r" b="b" t="t" l="l"/>
              <a:pathLst>
                <a:path h="2159000" w="3009059">
                  <a:moveTo>
                    <a:pt x="0" y="0"/>
                  </a:moveTo>
                  <a:lnTo>
                    <a:pt x="3009059" y="0"/>
                  </a:lnTo>
                  <a:lnTo>
                    <a:pt x="3009059" y="2159000"/>
                  </a:lnTo>
                  <a:lnTo>
                    <a:pt x="0" y="21590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sp>
        <p:nvSpPr>
          <p:cNvPr name="Freeform 9" id="9"/>
          <p:cNvSpPr/>
          <p:nvPr/>
        </p:nvSpPr>
        <p:spPr>
          <a:xfrm flipH="false" flipV="false" rot="0">
            <a:off x="72341" y="5143500"/>
            <a:ext cx="2914621" cy="4554095"/>
          </a:xfrm>
          <a:custGeom>
            <a:avLst/>
            <a:gdLst/>
            <a:ahLst/>
            <a:cxnLst/>
            <a:rect r="r" b="b" t="t" l="l"/>
            <a:pathLst>
              <a:path h="4554095" w="2914621">
                <a:moveTo>
                  <a:pt x="0" y="0"/>
                </a:moveTo>
                <a:lnTo>
                  <a:pt x="2914621" y="0"/>
                </a:lnTo>
                <a:lnTo>
                  <a:pt x="2914621" y="4554095"/>
                </a:lnTo>
                <a:lnTo>
                  <a:pt x="0" y="455409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0" id="10"/>
          <p:cNvSpPr txBox="true"/>
          <p:nvPr/>
        </p:nvSpPr>
        <p:spPr>
          <a:xfrm rot="0">
            <a:off x="1028700" y="1067337"/>
            <a:ext cx="8054573" cy="1238250"/>
          </a:xfrm>
          <a:prstGeom prst="rect">
            <a:avLst/>
          </a:prstGeom>
        </p:spPr>
        <p:txBody>
          <a:bodyPr anchor="t" rtlCol="false" tIns="0" lIns="0" bIns="0" rIns="0">
            <a:spAutoFit/>
          </a:bodyPr>
          <a:lstStyle/>
          <a:p>
            <a:pPr algn="l" marL="0" indent="0" lvl="0">
              <a:lnSpc>
                <a:spcPts val="9600"/>
              </a:lnSpc>
              <a:spcBef>
                <a:spcPct val="0"/>
              </a:spcBef>
            </a:pPr>
            <a:r>
              <a:rPr lang="en-US" sz="8000">
                <a:solidFill>
                  <a:srgbClr val="000000"/>
                </a:solidFill>
                <a:latin typeface="Squada One"/>
              </a:rPr>
              <a:t>2) DATA GATHERING</a:t>
            </a:r>
          </a:p>
        </p:txBody>
      </p:sp>
      <p:grpSp>
        <p:nvGrpSpPr>
          <p:cNvPr name="Group 11" id="11"/>
          <p:cNvGrpSpPr/>
          <p:nvPr/>
        </p:nvGrpSpPr>
        <p:grpSpPr>
          <a:xfrm rot="0">
            <a:off x="13904219" y="933868"/>
            <a:ext cx="4045694" cy="711744"/>
            <a:chOff x="0" y="0"/>
            <a:chExt cx="5394259" cy="948992"/>
          </a:xfrm>
        </p:grpSpPr>
        <p:grpSp>
          <p:nvGrpSpPr>
            <p:cNvPr name="Group 12" id="12"/>
            <p:cNvGrpSpPr/>
            <p:nvPr/>
          </p:nvGrpSpPr>
          <p:grpSpPr>
            <a:xfrm rot="0">
              <a:off x="0" y="184480"/>
              <a:ext cx="5394259" cy="580032"/>
              <a:chOff x="0" y="0"/>
              <a:chExt cx="1214331" cy="130574"/>
            </a:xfrm>
          </p:grpSpPr>
          <p:sp>
            <p:nvSpPr>
              <p:cNvPr name="Freeform 13" id="13"/>
              <p:cNvSpPr/>
              <p:nvPr/>
            </p:nvSpPr>
            <p:spPr>
              <a:xfrm flipH="false" flipV="false" rot="0">
                <a:off x="0" y="0"/>
                <a:ext cx="1214331" cy="130574"/>
              </a:xfrm>
              <a:custGeom>
                <a:avLst/>
                <a:gdLst/>
                <a:ahLst/>
                <a:cxnLst/>
                <a:rect r="r" b="b" t="t" l="l"/>
                <a:pathLst>
                  <a:path h="130574" w="1214331">
                    <a:moveTo>
                      <a:pt x="65287" y="0"/>
                    </a:moveTo>
                    <a:lnTo>
                      <a:pt x="1149044" y="0"/>
                    </a:lnTo>
                    <a:cubicBezTo>
                      <a:pt x="1166359" y="0"/>
                      <a:pt x="1182965" y="6878"/>
                      <a:pt x="1195209" y="19122"/>
                    </a:cubicBezTo>
                    <a:cubicBezTo>
                      <a:pt x="1207452" y="31366"/>
                      <a:pt x="1214331" y="47972"/>
                      <a:pt x="1214331" y="65287"/>
                    </a:cubicBezTo>
                    <a:lnTo>
                      <a:pt x="1214331" y="65287"/>
                    </a:lnTo>
                    <a:cubicBezTo>
                      <a:pt x="1214331" y="101344"/>
                      <a:pt x="1185101" y="130574"/>
                      <a:pt x="1149044" y="130574"/>
                    </a:cubicBezTo>
                    <a:lnTo>
                      <a:pt x="65287" y="130574"/>
                    </a:lnTo>
                    <a:cubicBezTo>
                      <a:pt x="29230" y="130574"/>
                      <a:pt x="0" y="101344"/>
                      <a:pt x="0" y="65287"/>
                    </a:cubicBezTo>
                    <a:lnTo>
                      <a:pt x="0" y="65287"/>
                    </a:lnTo>
                    <a:cubicBezTo>
                      <a:pt x="0" y="29230"/>
                      <a:pt x="29230" y="0"/>
                      <a:pt x="65287" y="0"/>
                    </a:cubicBezTo>
                    <a:close/>
                  </a:path>
                </a:pathLst>
              </a:custGeom>
              <a:solidFill>
                <a:srgbClr val="C55039"/>
              </a:solidFill>
            </p:spPr>
          </p:sp>
          <p:sp>
            <p:nvSpPr>
              <p:cNvPr name="TextBox 14" id="14"/>
              <p:cNvSpPr txBox="true"/>
              <p:nvPr/>
            </p:nvSpPr>
            <p:spPr>
              <a:xfrm>
                <a:off x="0" y="-57150"/>
                <a:ext cx="1214331" cy="187724"/>
              </a:xfrm>
              <a:prstGeom prst="rect">
                <a:avLst/>
              </a:prstGeom>
            </p:spPr>
            <p:txBody>
              <a:bodyPr anchor="ctr" rtlCol="false" tIns="45864" lIns="45864" bIns="45864" rIns="45864"/>
              <a:lstStyle/>
              <a:p>
                <a:pPr algn="ctr">
                  <a:lnSpc>
                    <a:spcPts val="1948"/>
                  </a:lnSpc>
                </a:pPr>
                <a:r>
                  <a:rPr lang="en-US" sz="1391">
                    <a:solidFill>
                      <a:srgbClr val="000000"/>
                    </a:solidFill>
                    <a:latin typeface="Klima"/>
                  </a:rPr>
                  <a:t>       Department of AI &amp; ML, SIT, Pune</a:t>
                </a:r>
              </a:p>
            </p:txBody>
          </p:sp>
        </p:grpSp>
        <p:grpSp>
          <p:nvGrpSpPr>
            <p:cNvPr name="Group 15" id="15"/>
            <p:cNvGrpSpPr/>
            <p:nvPr/>
          </p:nvGrpSpPr>
          <p:grpSpPr>
            <a:xfrm rot="0">
              <a:off x="0" y="0"/>
              <a:ext cx="948992" cy="94899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5039"/>
              </a:solidFill>
            </p:spPr>
          </p:sp>
          <p:sp>
            <p:nvSpPr>
              <p:cNvPr name="TextBox 17" id="17"/>
              <p:cNvSpPr txBox="true"/>
              <p:nvPr/>
            </p:nvSpPr>
            <p:spPr>
              <a:xfrm>
                <a:off x="76200" y="-19050"/>
                <a:ext cx="660400" cy="755650"/>
              </a:xfrm>
              <a:prstGeom prst="rect">
                <a:avLst/>
              </a:prstGeom>
            </p:spPr>
            <p:txBody>
              <a:bodyPr anchor="ctr" rtlCol="false" tIns="45864" lIns="45864" bIns="45864" rIns="45864"/>
              <a:lstStyle/>
              <a:p>
                <a:pPr algn="ctr">
                  <a:lnSpc>
                    <a:spcPts val="3220"/>
                  </a:lnSpc>
                </a:pPr>
                <a:r>
                  <a:rPr lang="en-US" sz="2300">
                    <a:solidFill>
                      <a:srgbClr val="000000"/>
                    </a:solidFill>
                    <a:latin typeface="Klima"/>
                  </a:rPr>
                  <a:t>4</a:t>
                </a:r>
              </a:p>
            </p:txBody>
          </p:sp>
        </p:grpSp>
      </p:grpSp>
      <p:sp>
        <p:nvSpPr>
          <p:cNvPr name="TextBox 18" id="18"/>
          <p:cNvSpPr txBox="true"/>
          <p:nvPr/>
        </p:nvSpPr>
        <p:spPr>
          <a:xfrm rot="0">
            <a:off x="1028700" y="1016963"/>
            <a:ext cx="8054573" cy="1238250"/>
          </a:xfrm>
          <a:prstGeom prst="rect">
            <a:avLst/>
          </a:prstGeom>
        </p:spPr>
        <p:txBody>
          <a:bodyPr anchor="t" rtlCol="false" tIns="0" lIns="0" bIns="0" rIns="0">
            <a:spAutoFit/>
          </a:bodyPr>
          <a:lstStyle/>
          <a:p>
            <a:pPr algn="l" marL="0" indent="0" lvl="0">
              <a:lnSpc>
                <a:spcPts val="9600"/>
              </a:lnSpc>
              <a:spcBef>
                <a:spcPct val="0"/>
              </a:spcBef>
            </a:pPr>
            <a:r>
              <a:rPr lang="en-US" sz="8000">
                <a:solidFill>
                  <a:srgbClr val="C55039"/>
                </a:solidFill>
                <a:latin typeface="Squada One"/>
              </a:rPr>
              <a:t>2) DATA GATHERING</a:t>
            </a:r>
          </a:p>
        </p:txBody>
      </p:sp>
      <p:sp>
        <p:nvSpPr>
          <p:cNvPr name="TextBox 19" id="19"/>
          <p:cNvSpPr txBox="true"/>
          <p:nvPr/>
        </p:nvSpPr>
        <p:spPr>
          <a:xfrm rot="0">
            <a:off x="9139238" y="4877435"/>
            <a:ext cx="9525" cy="436880"/>
          </a:xfrm>
          <a:prstGeom prst="rect">
            <a:avLst/>
          </a:prstGeom>
        </p:spPr>
        <p:txBody>
          <a:bodyPr anchor="t" rtlCol="false" tIns="0" lIns="0" bIns="0" rIns="0">
            <a:spAutoFit/>
          </a:bodyPr>
          <a:lstStyle/>
          <a:p>
            <a:pPr algn="ctr">
              <a:lnSpc>
                <a:spcPts val="3220"/>
              </a:lnSpc>
              <a:spcBef>
                <a:spcPct val="0"/>
              </a:spcBef>
            </a:pPr>
          </a:p>
        </p:txBody>
      </p:sp>
      <p:sp>
        <p:nvSpPr>
          <p:cNvPr name="TextBox 20" id="20"/>
          <p:cNvSpPr txBox="true"/>
          <p:nvPr/>
        </p:nvSpPr>
        <p:spPr>
          <a:xfrm rot="0">
            <a:off x="3939089" y="3028337"/>
            <a:ext cx="10227799" cy="5780405"/>
          </a:xfrm>
          <a:prstGeom prst="rect">
            <a:avLst/>
          </a:prstGeom>
        </p:spPr>
        <p:txBody>
          <a:bodyPr anchor="t" rtlCol="false" tIns="0" lIns="0" bIns="0" rIns="0">
            <a:spAutoFit/>
          </a:bodyPr>
          <a:lstStyle/>
          <a:p>
            <a:pPr>
              <a:lnSpc>
                <a:spcPts val="3220"/>
              </a:lnSpc>
            </a:pPr>
            <a:r>
              <a:rPr lang="en-US" sz="2300">
                <a:solidFill>
                  <a:srgbClr val="FFFFFF"/>
                </a:solidFill>
                <a:latin typeface="Klima Bold"/>
              </a:rPr>
              <a:t>1) DIABETES DISEASE PREDICTION:</a:t>
            </a:r>
            <a:r>
              <a:rPr lang="en-US" sz="2300">
                <a:solidFill>
                  <a:srgbClr val="000000"/>
                </a:solidFill>
                <a:latin typeface="Klima"/>
              </a:rPr>
              <a:t> </a:t>
            </a:r>
            <a:r>
              <a:rPr lang="en-US" sz="2300">
                <a:solidFill>
                  <a:srgbClr val="39B6F0"/>
                </a:solidFill>
                <a:latin typeface="Klima"/>
              </a:rPr>
              <a:t>https://www.kaggle.com/datasets/saurabh00007/diabetescsv</a:t>
            </a:r>
          </a:p>
          <a:p>
            <a:pPr>
              <a:lnSpc>
                <a:spcPts val="3220"/>
              </a:lnSpc>
            </a:pPr>
          </a:p>
          <a:p>
            <a:pPr>
              <a:lnSpc>
                <a:spcPts val="3220"/>
              </a:lnSpc>
            </a:pPr>
            <a:r>
              <a:rPr lang="en-US" sz="2300">
                <a:solidFill>
                  <a:srgbClr val="FFFFFF"/>
                </a:solidFill>
                <a:latin typeface="Klima Bold"/>
              </a:rPr>
              <a:t>2) PARKINSON’s DISEASE PREDICTION:</a:t>
            </a:r>
            <a:r>
              <a:rPr lang="en-US" sz="2300">
                <a:solidFill>
                  <a:srgbClr val="000000"/>
                </a:solidFill>
                <a:latin typeface="Klima"/>
              </a:rPr>
              <a:t> </a:t>
            </a:r>
            <a:r>
              <a:rPr lang="en-US" sz="2300">
                <a:solidFill>
                  <a:srgbClr val="39B6F0"/>
                </a:solidFill>
                <a:latin typeface="Klima"/>
              </a:rPr>
              <a:t>https://www.kaggle.com/datasets/debasisdotcom/parkinson-disease-detection</a:t>
            </a:r>
          </a:p>
          <a:p>
            <a:pPr>
              <a:lnSpc>
                <a:spcPts val="3220"/>
              </a:lnSpc>
            </a:pPr>
          </a:p>
          <a:p>
            <a:pPr>
              <a:lnSpc>
                <a:spcPts val="3220"/>
              </a:lnSpc>
            </a:pPr>
            <a:r>
              <a:rPr lang="en-US" sz="2300">
                <a:solidFill>
                  <a:srgbClr val="FFFFFF"/>
                </a:solidFill>
                <a:latin typeface="Klima Bold"/>
              </a:rPr>
              <a:t>3) HEART DISEASE PREDICTION:</a:t>
            </a:r>
            <a:r>
              <a:rPr lang="en-US" sz="2300">
                <a:solidFill>
                  <a:srgbClr val="000000"/>
                </a:solidFill>
                <a:latin typeface="Klima"/>
              </a:rPr>
              <a:t> </a:t>
            </a:r>
            <a:r>
              <a:rPr lang="en-US" sz="2300">
                <a:solidFill>
                  <a:srgbClr val="39B6F0"/>
                </a:solidFill>
                <a:latin typeface="Klima"/>
              </a:rPr>
              <a:t>https://archive.ics.uci.edu/dataset/45/heart+disease</a:t>
            </a:r>
          </a:p>
          <a:p>
            <a:pPr>
              <a:lnSpc>
                <a:spcPts val="3220"/>
              </a:lnSpc>
            </a:pPr>
          </a:p>
          <a:p>
            <a:pPr>
              <a:lnSpc>
                <a:spcPts val="2940"/>
              </a:lnSpc>
            </a:pPr>
            <a:r>
              <a:rPr lang="en-US" sz="2100">
                <a:solidFill>
                  <a:srgbClr val="FFFFFF"/>
                </a:solidFill>
                <a:latin typeface="Klima Bold"/>
              </a:rPr>
              <a:t>MACHINE LEARNING MODEL OF EACH DISEASE WLL BE CREATED USING THESE DATASETS AND WILL BE COMINBED TO FORM A FINAL WEBSITE FOR MULTIPLE DISEASE PREDICTION.</a:t>
            </a:r>
          </a:p>
          <a:p>
            <a:pPr>
              <a:lnSpc>
                <a:spcPts val="3220"/>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false" flipV="false" rot="0">
            <a:off x="14390249" y="3497580"/>
            <a:ext cx="6549855" cy="5305383"/>
          </a:xfrm>
          <a:custGeom>
            <a:avLst/>
            <a:gdLst/>
            <a:ahLst/>
            <a:cxnLst/>
            <a:rect r="r" b="b" t="t" l="l"/>
            <a:pathLst>
              <a:path h="5305383" w="6549855">
                <a:moveTo>
                  <a:pt x="0" y="0"/>
                </a:moveTo>
                <a:lnTo>
                  <a:pt x="6549855" y="0"/>
                </a:lnTo>
                <a:lnTo>
                  <a:pt x="6549855" y="5305383"/>
                </a:lnTo>
                <a:lnTo>
                  <a:pt x="0" y="53053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3584967" y="5143500"/>
            <a:ext cx="3077492" cy="6049125"/>
          </a:xfrm>
          <a:custGeom>
            <a:avLst/>
            <a:gdLst/>
            <a:ahLst/>
            <a:cxnLst/>
            <a:rect r="r" b="b" t="t" l="l"/>
            <a:pathLst>
              <a:path h="6049125" w="3077492">
                <a:moveTo>
                  <a:pt x="3077492" y="0"/>
                </a:moveTo>
                <a:lnTo>
                  <a:pt x="0" y="0"/>
                </a:lnTo>
                <a:lnTo>
                  <a:pt x="0" y="6049125"/>
                </a:lnTo>
                <a:lnTo>
                  <a:pt x="3077492" y="6049125"/>
                </a:lnTo>
                <a:lnTo>
                  <a:pt x="3077492"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7974814">
            <a:off x="15221844" y="4142447"/>
            <a:ext cx="700646" cy="573256"/>
          </a:xfrm>
          <a:custGeom>
            <a:avLst/>
            <a:gdLst/>
            <a:ahLst/>
            <a:cxnLst/>
            <a:rect r="r" b="b" t="t" l="l"/>
            <a:pathLst>
              <a:path h="573256" w="700646">
                <a:moveTo>
                  <a:pt x="0" y="0"/>
                </a:moveTo>
                <a:lnTo>
                  <a:pt x="700646" y="0"/>
                </a:lnTo>
                <a:lnTo>
                  <a:pt x="700646" y="573256"/>
                </a:lnTo>
                <a:lnTo>
                  <a:pt x="0" y="57325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1724206" y="1479636"/>
            <a:ext cx="12396006" cy="1175079"/>
          </a:xfrm>
          <a:prstGeom prst="rect">
            <a:avLst/>
          </a:prstGeom>
        </p:spPr>
        <p:txBody>
          <a:bodyPr anchor="t" rtlCol="false" tIns="0" lIns="0" bIns="0" rIns="0">
            <a:spAutoFit/>
          </a:bodyPr>
          <a:lstStyle/>
          <a:p>
            <a:pPr algn="l" marL="0" indent="0" lvl="0">
              <a:lnSpc>
                <a:spcPts val="9252"/>
              </a:lnSpc>
              <a:spcBef>
                <a:spcPct val="0"/>
              </a:spcBef>
            </a:pPr>
            <a:r>
              <a:rPr lang="en-US" sz="7710">
                <a:solidFill>
                  <a:srgbClr val="000000"/>
                </a:solidFill>
                <a:latin typeface="Squada One"/>
              </a:rPr>
              <a:t> DATA PREPARATION</a:t>
            </a:r>
          </a:p>
        </p:txBody>
      </p:sp>
      <p:sp>
        <p:nvSpPr>
          <p:cNvPr name="TextBox 7" id="7"/>
          <p:cNvSpPr txBox="true"/>
          <p:nvPr/>
        </p:nvSpPr>
        <p:spPr>
          <a:xfrm rot="0">
            <a:off x="1724206" y="1406255"/>
            <a:ext cx="12396006" cy="1175079"/>
          </a:xfrm>
          <a:prstGeom prst="rect">
            <a:avLst/>
          </a:prstGeom>
        </p:spPr>
        <p:txBody>
          <a:bodyPr anchor="t" rtlCol="false" tIns="0" lIns="0" bIns="0" rIns="0">
            <a:spAutoFit/>
          </a:bodyPr>
          <a:lstStyle/>
          <a:p>
            <a:pPr algn="l" marL="0" indent="0" lvl="0">
              <a:lnSpc>
                <a:spcPts val="9252"/>
              </a:lnSpc>
              <a:spcBef>
                <a:spcPct val="0"/>
              </a:spcBef>
            </a:pPr>
            <a:r>
              <a:rPr lang="en-US" sz="7710">
                <a:solidFill>
                  <a:srgbClr val="C55039"/>
                </a:solidFill>
                <a:latin typeface="Squada One"/>
              </a:rPr>
              <a:t> DATA PREPARATION</a:t>
            </a:r>
          </a:p>
        </p:txBody>
      </p:sp>
      <p:sp>
        <p:nvSpPr>
          <p:cNvPr name="AutoShape 8" id="8"/>
          <p:cNvSpPr/>
          <p:nvPr/>
        </p:nvSpPr>
        <p:spPr>
          <a:xfrm>
            <a:off x="1966476" y="2995532"/>
            <a:ext cx="6111597" cy="0"/>
          </a:xfrm>
          <a:prstGeom prst="line">
            <a:avLst/>
          </a:prstGeom>
          <a:ln cap="flat" w="38100">
            <a:solidFill>
              <a:srgbClr val="143C3C"/>
            </a:solidFill>
            <a:prstDash val="solid"/>
            <a:headEnd type="none" len="sm" w="sm"/>
            <a:tailEnd type="none" len="sm" w="sm"/>
          </a:ln>
        </p:spPr>
      </p:sp>
      <p:grpSp>
        <p:nvGrpSpPr>
          <p:cNvPr name="Group 9" id="9"/>
          <p:cNvGrpSpPr/>
          <p:nvPr/>
        </p:nvGrpSpPr>
        <p:grpSpPr>
          <a:xfrm rot="0">
            <a:off x="13808534" y="316956"/>
            <a:ext cx="4045694" cy="711744"/>
            <a:chOff x="0" y="0"/>
            <a:chExt cx="5394259" cy="948992"/>
          </a:xfrm>
        </p:grpSpPr>
        <p:grpSp>
          <p:nvGrpSpPr>
            <p:cNvPr name="Group 10" id="10"/>
            <p:cNvGrpSpPr/>
            <p:nvPr/>
          </p:nvGrpSpPr>
          <p:grpSpPr>
            <a:xfrm rot="0">
              <a:off x="0" y="184480"/>
              <a:ext cx="5394259" cy="580032"/>
              <a:chOff x="0" y="0"/>
              <a:chExt cx="1214331" cy="130574"/>
            </a:xfrm>
          </p:grpSpPr>
          <p:sp>
            <p:nvSpPr>
              <p:cNvPr name="Freeform 11" id="11"/>
              <p:cNvSpPr/>
              <p:nvPr/>
            </p:nvSpPr>
            <p:spPr>
              <a:xfrm flipH="false" flipV="false" rot="0">
                <a:off x="0" y="0"/>
                <a:ext cx="1214331" cy="130574"/>
              </a:xfrm>
              <a:custGeom>
                <a:avLst/>
                <a:gdLst/>
                <a:ahLst/>
                <a:cxnLst/>
                <a:rect r="r" b="b" t="t" l="l"/>
                <a:pathLst>
                  <a:path h="130574" w="1214331">
                    <a:moveTo>
                      <a:pt x="65287" y="0"/>
                    </a:moveTo>
                    <a:lnTo>
                      <a:pt x="1149044" y="0"/>
                    </a:lnTo>
                    <a:cubicBezTo>
                      <a:pt x="1166359" y="0"/>
                      <a:pt x="1182965" y="6878"/>
                      <a:pt x="1195209" y="19122"/>
                    </a:cubicBezTo>
                    <a:cubicBezTo>
                      <a:pt x="1207452" y="31366"/>
                      <a:pt x="1214331" y="47972"/>
                      <a:pt x="1214331" y="65287"/>
                    </a:cubicBezTo>
                    <a:lnTo>
                      <a:pt x="1214331" y="65287"/>
                    </a:lnTo>
                    <a:cubicBezTo>
                      <a:pt x="1214331" y="101344"/>
                      <a:pt x="1185101" y="130574"/>
                      <a:pt x="1149044" y="130574"/>
                    </a:cubicBezTo>
                    <a:lnTo>
                      <a:pt x="65287" y="130574"/>
                    </a:lnTo>
                    <a:cubicBezTo>
                      <a:pt x="29230" y="130574"/>
                      <a:pt x="0" y="101344"/>
                      <a:pt x="0" y="65287"/>
                    </a:cubicBezTo>
                    <a:lnTo>
                      <a:pt x="0" y="65287"/>
                    </a:lnTo>
                    <a:cubicBezTo>
                      <a:pt x="0" y="29230"/>
                      <a:pt x="29230" y="0"/>
                      <a:pt x="65287" y="0"/>
                    </a:cubicBezTo>
                    <a:close/>
                  </a:path>
                </a:pathLst>
              </a:custGeom>
              <a:solidFill>
                <a:srgbClr val="C55039"/>
              </a:solidFill>
            </p:spPr>
          </p:sp>
          <p:sp>
            <p:nvSpPr>
              <p:cNvPr name="TextBox 12" id="12"/>
              <p:cNvSpPr txBox="true"/>
              <p:nvPr/>
            </p:nvSpPr>
            <p:spPr>
              <a:xfrm>
                <a:off x="0" y="-57150"/>
                <a:ext cx="1214331" cy="187724"/>
              </a:xfrm>
              <a:prstGeom prst="rect">
                <a:avLst/>
              </a:prstGeom>
            </p:spPr>
            <p:txBody>
              <a:bodyPr anchor="ctr" rtlCol="false" tIns="45864" lIns="45864" bIns="45864" rIns="45864"/>
              <a:lstStyle/>
              <a:p>
                <a:pPr algn="ctr">
                  <a:lnSpc>
                    <a:spcPts val="1948"/>
                  </a:lnSpc>
                </a:pPr>
                <a:r>
                  <a:rPr lang="en-US" sz="1391">
                    <a:solidFill>
                      <a:srgbClr val="000000"/>
                    </a:solidFill>
                    <a:latin typeface="Klima"/>
                  </a:rPr>
                  <a:t>       Department of AI &amp; ML, SIT, Pune</a:t>
                </a:r>
              </a:p>
            </p:txBody>
          </p:sp>
        </p:grpSp>
        <p:grpSp>
          <p:nvGrpSpPr>
            <p:cNvPr name="Group 13" id="13"/>
            <p:cNvGrpSpPr/>
            <p:nvPr/>
          </p:nvGrpSpPr>
          <p:grpSpPr>
            <a:xfrm rot="0">
              <a:off x="0" y="0"/>
              <a:ext cx="948992" cy="94899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5039"/>
              </a:solidFill>
            </p:spPr>
          </p:sp>
          <p:sp>
            <p:nvSpPr>
              <p:cNvPr name="TextBox 15" id="15"/>
              <p:cNvSpPr txBox="true"/>
              <p:nvPr/>
            </p:nvSpPr>
            <p:spPr>
              <a:xfrm>
                <a:off x="76200" y="-19050"/>
                <a:ext cx="660400" cy="755650"/>
              </a:xfrm>
              <a:prstGeom prst="rect">
                <a:avLst/>
              </a:prstGeom>
            </p:spPr>
            <p:txBody>
              <a:bodyPr anchor="ctr" rtlCol="false" tIns="45864" lIns="45864" bIns="45864" rIns="45864"/>
              <a:lstStyle/>
              <a:p>
                <a:pPr algn="ctr">
                  <a:lnSpc>
                    <a:spcPts val="3220"/>
                  </a:lnSpc>
                </a:pPr>
                <a:r>
                  <a:rPr lang="en-US" sz="2300">
                    <a:solidFill>
                      <a:srgbClr val="000000"/>
                    </a:solidFill>
                    <a:latin typeface="Klima"/>
                  </a:rPr>
                  <a:t>5</a:t>
                </a:r>
              </a:p>
            </p:txBody>
          </p:sp>
        </p:grpSp>
      </p:grpSp>
      <p:sp>
        <p:nvSpPr>
          <p:cNvPr name="TextBox 16" id="16"/>
          <p:cNvSpPr txBox="true"/>
          <p:nvPr/>
        </p:nvSpPr>
        <p:spPr>
          <a:xfrm rot="0">
            <a:off x="1966476" y="3424058"/>
            <a:ext cx="8378231" cy="4931303"/>
          </a:xfrm>
          <a:prstGeom prst="rect">
            <a:avLst/>
          </a:prstGeom>
        </p:spPr>
        <p:txBody>
          <a:bodyPr anchor="t" rtlCol="false" tIns="0" lIns="0" bIns="0" rIns="0">
            <a:spAutoFit/>
          </a:bodyPr>
          <a:lstStyle/>
          <a:p>
            <a:pPr>
              <a:lnSpc>
                <a:spcPts val="4345"/>
              </a:lnSpc>
            </a:pPr>
            <a:r>
              <a:rPr lang="en-US" sz="3104">
                <a:solidFill>
                  <a:srgbClr val="000000"/>
                </a:solidFill>
                <a:latin typeface="Klima"/>
              </a:rPr>
              <a:t>Firstly we checked for NULL values in our 3 datasets using some common function such as isnull() and .sum() , there were no null values found in our datasets , Thus we performed some DPL tasks such as .describe() , .head() , .tail() , .info() to get some particular information like attributes , statistical measures ( mean , median , quartiles and standard deviation)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false" flipV="true" rot="0">
            <a:off x="-1133714" y="9603883"/>
            <a:ext cx="20555429" cy="2389569"/>
          </a:xfrm>
          <a:custGeom>
            <a:avLst/>
            <a:gdLst/>
            <a:ahLst/>
            <a:cxnLst/>
            <a:rect r="r" b="b" t="t" l="l"/>
            <a:pathLst>
              <a:path h="2389569" w="20555429">
                <a:moveTo>
                  <a:pt x="0" y="2389568"/>
                </a:moveTo>
                <a:lnTo>
                  <a:pt x="20555428" y="2389568"/>
                </a:lnTo>
                <a:lnTo>
                  <a:pt x="20555428" y="0"/>
                </a:lnTo>
                <a:lnTo>
                  <a:pt x="0" y="0"/>
                </a:lnTo>
                <a:lnTo>
                  <a:pt x="0" y="238956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361157" y="1863433"/>
            <a:ext cx="12859196" cy="7522630"/>
          </a:xfrm>
          <a:custGeom>
            <a:avLst/>
            <a:gdLst/>
            <a:ahLst/>
            <a:cxnLst/>
            <a:rect r="r" b="b" t="t" l="l"/>
            <a:pathLst>
              <a:path h="7522630" w="12859196">
                <a:moveTo>
                  <a:pt x="0" y="0"/>
                </a:moveTo>
                <a:lnTo>
                  <a:pt x="12859195" y="0"/>
                </a:lnTo>
                <a:lnTo>
                  <a:pt x="12859195" y="7522629"/>
                </a:lnTo>
                <a:lnTo>
                  <a:pt x="0" y="75226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2341" y="5143500"/>
            <a:ext cx="2914621" cy="4554095"/>
          </a:xfrm>
          <a:custGeom>
            <a:avLst/>
            <a:gdLst/>
            <a:ahLst/>
            <a:cxnLst/>
            <a:rect r="r" b="b" t="t" l="l"/>
            <a:pathLst>
              <a:path h="4554095" w="2914621">
                <a:moveTo>
                  <a:pt x="0" y="0"/>
                </a:moveTo>
                <a:lnTo>
                  <a:pt x="2914621" y="0"/>
                </a:lnTo>
                <a:lnTo>
                  <a:pt x="2914621" y="4554095"/>
                </a:lnTo>
                <a:lnTo>
                  <a:pt x="0" y="455409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4020313" y="466890"/>
            <a:ext cx="4045694" cy="711744"/>
            <a:chOff x="0" y="0"/>
            <a:chExt cx="5394259" cy="948992"/>
          </a:xfrm>
        </p:grpSpPr>
        <p:grpSp>
          <p:nvGrpSpPr>
            <p:cNvPr name="Group 7" id="7"/>
            <p:cNvGrpSpPr/>
            <p:nvPr/>
          </p:nvGrpSpPr>
          <p:grpSpPr>
            <a:xfrm rot="0">
              <a:off x="0" y="184480"/>
              <a:ext cx="5394259" cy="580032"/>
              <a:chOff x="0" y="0"/>
              <a:chExt cx="1214331" cy="130574"/>
            </a:xfrm>
          </p:grpSpPr>
          <p:sp>
            <p:nvSpPr>
              <p:cNvPr name="Freeform 8" id="8"/>
              <p:cNvSpPr/>
              <p:nvPr/>
            </p:nvSpPr>
            <p:spPr>
              <a:xfrm flipH="false" flipV="false" rot="0">
                <a:off x="0" y="0"/>
                <a:ext cx="1214331" cy="130574"/>
              </a:xfrm>
              <a:custGeom>
                <a:avLst/>
                <a:gdLst/>
                <a:ahLst/>
                <a:cxnLst/>
                <a:rect r="r" b="b" t="t" l="l"/>
                <a:pathLst>
                  <a:path h="130574" w="1214331">
                    <a:moveTo>
                      <a:pt x="65287" y="0"/>
                    </a:moveTo>
                    <a:lnTo>
                      <a:pt x="1149044" y="0"/>
                    </a:lnTo>
                    <a:cubicBezTo>
                      <a:pt x="1166359" y="0"/>
                      <a:pt x="1182965" y="6878"/>
                      <a:pt x="1195209" y="19122"/>
                    </a:cubicBezTo>
                    <a:cubicBezTo>
                      <a:pt x="1207452" y="31366"/>
                      <a:pt x="1214331" y="47972"/>
                      <a:pt x="1214331" y="65287"/>
                    </a:cubicBezTo>
                    <a:lnTo>
                      <a:pt x="1214331" y="65287"/>
                    </a:lnTo>
                    <a:cubicBezTo>
                      <a:pt x="1214331" y="101344"/>
                      <a:pt x="1185101" y="130574"/>
                      <a:pt x="1149044" y="130574"/>
                    </a:cubicBezTo>
                    <a:lnTo>
                      <a:pt x="65287" y="130574"/>
                    </a:lnTo>
                    <a:cubicBezTo>
                      <a:pt x="29230" y="130574"/>
                      <a:pt x="0" y="101344"/>
                      <a:pt x="0" y="65287"/>
                    </a:cubicBezTo>
                    <a:lnTo>
                      <a:pt x="0" y="65287"/>
                    </a:lnTo>
                    <a:cubicBezTo>
                      <a:pt x="0" y="29230"/>
                      <a:pt x="29230" y="0"/>
                      <a:pt x="65287" y="0"/>
                    </a:cubicBezTo>
                    <a:close/>
                  </a:path>
                </a:pathLst>
              </a:custGeom>
              <a:solidFill>
                <a:srgbClr val="C55039"/>
              </a:solidFill>
            </p:spPr>
          </p:sp>
          <p:sp>
            <p:nvSpPr>
              <p:cNvPr name="TextBox 9" id="9"/>
              <p:cNvSpPr txBox="true"/>
              <p:nvPr/>
            </p:nvSpPr>
            <p:spPr>
              <a:xfrm>
                <a:off x="0" y="-57150"/>
                <a:ext cx="1214331" cy="187724"/>
              </a:xfrm>
              <a:prstGeom prst="rect">
                <a:avLst/>
              </a:prstGeom>
            </p:spPr>
            <p:txBody>
              <a:bodyPr anchor="ctr" rtlCol="false" tIns="45864" lIns="45864" bIns="45864" rIns="45864"/>
              <a:lstStyle/>
              <a:p>
                <a:pPr algn="ctr">
                  <a:lnSpc>
                    <a:spcPts val="1948"/>
                  </a:lnSpc>
                </a:pPr>
                <a:r>
                  <a:rPr lang="en-US" sz="1391">
                    <a:solidFill>
                      <a:srgbClr val="000000"/>
                    </a:solidFill>
                    <a:latin typeface="Klima"/>
                  </a:rPr>
                  <a:t>       Department of AI &amp; ML, SIT, Pune</a:t>
                </a:r>
              </a:p>
            </p:txBody>
          </p:sp>
        </p:grpSp>
        <p:grpSp>
          <p:nvGrpSpPr>
            <p:cNvPr name="Group 10" id="10"/>
            <p:cNvGrpSpPr/>
            <p:nvPr/>
          </p:nvGrpSpPr>
          <p:grpSpPr>
            <a:xfrm rot="0">
              <a:off x="0" y="0"/>
              <a:ext cx="948992" cy="94899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5039"/>
              </a:solidFill>
            </p:spPr>
          </p:sp>
          <p:sp>
            <p:nvSpPr>
              <p:cNvPr name="TextBox 12" id="12"/>
              <p:cNvSpPr txBox="true"/>
              <p:nvPr/>
            </p:nvSpPr>
            <p:spPr>
              <a:xfrm>
                <a:off x="76200" y="-19050"/>
                <a:ext cx="660400" cy="755650"/>
              </a:xfrm>
              <a:prstGeom prst="rect">
                <a:avLst/>
              </a:prstGeom>
            </p:spPr>
            <p:txBody>
              <a:bodyPr anchor="ctr" rtlCol="false" tIns="45864" lIns="45864" bIns="45864" rIns="45864"/>
              <a:lstStyle/>
              <a:p>
                <a:pPr algn="ctr">
                  <a:lnSpc>
                    <a:spcPts val="3220"/>
                  </a:lnSpc>
                </a:pPr>
                <a:r>
                  <a:rPr lang="en-US" sz="2300">
                    <a:solidFill>
                      <a:srgbClr val="000000"/>
                    </a:solidFill>
                    <a:latin typeface="Klima"/>
                  </a:rPr>
                  <a:t>6</a:t>
                </a:r>
              </a:p>
            </p:txBody>
          </p:sp>
        </p:grpSp>
      </p:grpSp>
      <p:sp>
        <p:nvSpPr>
          <p:cNvPr name="Freeform 13" id="13"/>
          <p:cNvSpPr/>
          <p:nvPr/>
        </p:nvSpPr>
        <p:spPr>
          <a:xfrm flipH="false" flipV="false" rot="0">
            <a:off x="5596126" y="2159264"/>
            <a:ext cx="8389257" cy="6310101"/>
          </a:xfrm>
          <a:custGeom>
            <a:avLst/>
            <a:gdLst/>
            <a:ahLst/>
            <a:cxnLst/>
            <a:rect r="r" b="b" t="t" l="l"/>
            <a:pathLst>
              <a:path h="6310101" w="8389257">
                <a:moveTo>
                  <a:pt x="0" y="0"/>
                </a:moveTo>
                <a:lnTo>
                  <a:pt x="8389257" y="0"/>
                </a:lnTo>
                <a:lnTo>
                  <a:pt x="8389257" y="6310101"/>
                </a:lnTo>
                <a:lnTo>
                  <a:pt x="0" y="6310101"/>
                </a:lnTo>
                <a:lnTo>
                  <a:pt x="0" y="0"/>
                </a:lnTo>
                <a:close/>
              </a:path>
            </a:pathLst>
          </a:custGeom>
          <a:blipFill>
            <a:blip r:embed="rId9"/>
            <a:stretch>
              <a:fillRect l="0" t="0" r="0" b="0"/>
            </a:stretch>
          </a:blipFill>
        </p:spPr>
      </p:sp>
      <p:sp>
        <p:nvSpPr>
          <p:cNvPr name="TextBox 14" id="14"/>
          <p:cNvSpPr txBox="true"/>
          <p:nvPr/>
        </p:nvSpPr>
        <p:spPr>
          <a:xfrm rot="0">
            <a:off x="9139238" y="4877435"/>
            <a:ext cx="9525" cy="436880"/>
          </a:xfrm>
          <a:prstGeom prst="rect">
            <a:avLst/>
          </a:prstGeom>
        </p:spPr>
        <p:txBody>
          <a:bodyPr anchor="t" rtlCol="false" tIns="0" lIns="0" bIns="0" rIns="0">
            <a:spAutoFit/>
          </a:bodyPr>
          <a:lstStyle/>
          <a:p>
            <a:pPr algn="ctr">
              <a:lnSpc>
                <a:spcPts val="3220"/>
              </a:lnSpc>
              <a:spcBef>
                <a:spcPct val="0"/>
              </a:spcBef>
            </a:pPr>
          </a:p>
        </p:txBody>
      </p:sp>
      <p:sp>
        <p:nvSpPr>
          <p:cNvPr name="TextBox 15" id="15"/>
          <p:cNvSpPr txBox="true"/>
          <p:nvPr/>
        </p:nvSpPr>
        <p:spPr>
          <a:xfrm rot="0">
            <a:off x="666479" y="523386"/>
            <a:ext cx="13353834" cy="1171575"/>
          </a:xfrm>
          <a:prstGeom prst="rect">
            <a:avLst/>
          </a:prstGeom>
        </p:spPr>
        <p:txBody>
          <a:bodyPr anchor="t" rtlCol="false" tIns="0" lIns="0" bIns="0" rIns="0">
            <a:spAutoFit/>
          </a:bodyPr>
          <a:lstStyle/>
          <a:p>
            <a:pPr algn="l" marL="0" indent="0" lvl="0">
              <a:lnSpc>
                <a:spcPts val="9240"/>
              </a:lnSpc>
              <a:spcBef>
                <a:spcPct val="0"/>
              </a:spcBef>
            </a:pPr>
            <a:r>
              <a:rPr lang="en-US" sz="7700">
                <a:solidFill>
                  <a:srgbClr val="000000"/>
                </a:solidFill>
                <a:latin typeface="Squada One"/>
              </a:rPr>
              <a:t>EDA GRAPHS OF DATASET ( DIABETES )</a:t>
            </a:r>
          </a:p>
        </p:txBody>
      </p:sp>
      <p:sp>
        <p:nvSpPr>
          <p:cNvPr name="TextBox 16" id="16"/>
          <p:cNvSpPr txBox="true"/>
          <p:nvPr/>
        </p:nvSpPr>
        <p:spPr>
          <a:xfrm rot="0">
            <a:off x="666479" y="466890"/>
            <a:ext cx="13353834" cy="1171575"/>
          </a:xfrm>
          <a:prstGeom prst="rect">
            <a:avLst/>
          </a:prstGeom>
        </p:spPr>
        <p:txBody>
          <a:bodyPr anchor="t" rtlCol="false" tIns="0" lIns="0" bIns="0" rIns="0">
            <a:spAutoFit/>
          </a:bodyPr>
          <a:lstStyle/>
          <a:p>
            <a:pPr algn="l" marL="0" indent="0" lvl="0">
              <a:lnSpc>
                <a:spcPts val="9240"/>
              </a:lnSpc>
              <a:spcBef>
                <a:spcPct val="0"/>
              </a:spcBef>
            </a:pPr>
            <a:r>
              <a:rPr lang="en-US" sz="7700">
                <a:solidFill>
                  <a:srgbClr val="C55039"/>
                </a:solidFill>
                <a:latin typeface="Squada One"/>
              </a:rPr>
              <a:t>EDA GRAPHS OF DATASET ( DIABETES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false" flipV="true" rot="0">
            <a:off x="-1133714" y="9603883"/>
            <a:ext cx="20555429" cy="2389569"/>
          </a:xfrm>
          <a:custGeom>
            <a:avLst/>
            <a:gdLst/>
            <a:ahLst/>
            <a:cxnLst/>
            <a:rect r="r" b="b" t="t" l="l"/>
            <a:pathLst>
              <a:path h="2389569" w="20555429">
                <a:moveTo>
                  <a:pt x="0" y="2389568"/>
                </a:moveTo>
                <a:lnTo>
                  <a:pt x="20555428" y="2389568"/>
                </a:lnTo>
                <a:lnTo>
                  <a:pt x="20555428" y="0"/>
                </a:lnTo>
                <a:lnTo>
                  <a:pt x="0" y="0"/>
                </a:lnTo>
                <a:lnTo>
                  <a:pt x="0" y="238956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361157" y="1863433"/>
            <a:ext cx="12859196" cy="7522630"/>
          </a:xfrm>
          <a:custGeom>
            <a:avLst/>
            <a:gdLst/>
            <a:ahLst/>
            <a:cxnLst/>
            <a:rect r="r" b="b" t="t" l="l"/>
            <a:pathLst>
              <a:path h="7522630" w="12859196">
                <a:moveTo>
                  <a:pt x="0" y="0"/>
                </a:moveTo>
                <a:lnTo>
                  <a:pt x="12859195" y="0"/>
                </a:lnTo>
                <a:lnTo>
                  <a:pt x="12859195" y="7522629"/>
                </a:lnTo>
                <a:lnTo>
                  <a:pt x="0" y="75226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2341" y="5143500"/>
            <a:ext cx="2914621" cy="4554095"/>
          </a:xfrm>
          <a:custGeom>
            <a:avLst/>
            <a:gdLst/>
            <a:ahLst/>
            <a:cxnLst/>
            <a:rect r="r" b="b" t="t" l="l"/>
            <a:pathLst>
              <a:path h="4554095" w="2914621">
                <a:moveTo>
                  <a:pt x="0" y="0"/>
                </a:moveTo>
                <a:lnTo>
                  <a:pt x="2914621" y="0"/>
                </a:lnTo>
                <a:lnTo>
                  <a:pt x="2914621" y="4554095"/>
                </a:lnTo>
                <a:lnTo>
                  <a:pt x="0" y="455409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4020313" y="471160"/>
            <a:ext cx="4045694" cy="711744"/>
            <a:chOff x="0" y="0"/>
            <a:chExt cx="5394259" cy="948992"/>
          </a:xfrm>
        </p:grpSpPr>
        <p:grpSp>
          <p:nvGrpSpPr>
            <p:cNvPr name="Group 7" id="7"/>
            <p:cNvGrpSpPr/>
            <p:nvPr/>
          </p:nvGrpSpPr>
          <p:grpSpPr>
            <a:xfrm rot="0">
              <a:off x="0" y="184480"/>
              <a:ext cx="5394259" cy="580032"/>
              <a:chOff x="0" y="0"/>
              <a:chExt cx="1214331" cy="130574"/>
            </a:xfrm>
          </p:grpSpPr>
          <p:sp>
            <p:nvSpPr>
              <p:cNvPr name="Freeform 8" id="8"/>
              <p:cNvSpPr/>
              <p:nvPr/>
            </p:nvSpPr>
            <p:spPr>
              <a:xfrm flipH="false" flipV="false" rot="0">
                <a:off x="0" y="0"/>
                <a:ext cx="1214331" cy="130574"/>
              </a:xfrm>
              <a:custGeom>
                <a:avLst/>
                <a:gdLst/>
                <a:ahLst/>
                <a:cxnLst/>
                <a:rect r="r" b="b" t="t" l="l"/>
                <a:pathLst>
                  <a:path h="130574" w="1214331">
                    <a:moveTo>
                      <a:pt x="65287" y="0"/>
                    </a:moveTo>
                    <a:lnTo>
                      <a:pt x="1149044" y="0"/>
                    </a:lnTo>
                    <a:cubicBezTo>
                      <a:pt x="1166359" y="0"/>
                      <a:pt x="1182965" y="6878"/>
                      <a:pt x="1195209" y="19122"/>
                    </a:cubicBezTo>
                    <a:cubicBezTo>
                      <a:pt x="1207452" y="31366"/>
                      <a:pt x="1214331" y="47972"/>
                      <a:pt x="1214331" y="65287"/>
                    </a:cubicBezTo>
                    <a:lnTo>
                      <a:pt x="1214331" y="65287"/>
                    </a:lnTo>
                    <a:cubicBezTo>
                      <a:pt x="1214331" y="101344"/>
                      <a:pt x="1185101" y="130574"/>
                      <a:pt x="1149044" y="130574"/>
                    </a:cubicBezTo>
                    <a:lnTo>
                      <a:pt x="65287" y="130574"/>
                    </a:lnTo>
                    <a:cubicBezTo>
                      <a:pt x="29230" y="130574"/>
                      <a:pt x="0" y="101344"/>
                      <a:pt x="0" y="65287"/>
                    </a:cubicBezTo>
                    <a:lnTo>
                      <a:pt x="0" y="65287"/>
                    </a:lnTo>
                    <a:cubicBezTo>
                      <a:pt x="0" y="29230"/>
                      <a:pt x="29230" y="0"/>
                      <a:pt x="65287" y="0"/>
                    </a:cubicBezTo>
                    <a:close/>
                  </a:path>
                </a:pathLst>
              </a:custGeom>
              <a:solidFill>
                <a:srgbClr val="C55039"/>
              </a:solidFill>
            </p:spPr>
          </p:sp>
          <p:sp>
            <p:nvSpPr>
              <p:cNvPr name="TextBox 9" id="9"/>
              <p:cNvSpPr txBox="true"/>
              <p:nvPr/>
            </p:nvSpPr>
            <p:spPr>
              <a:xfrm>
                <a:off x="0" y="-57150"/>
                <a:ext cx="1214331" cy="187724"/>
              </a:xfrm>
              <a:prstGeom prst="rect">
                <a:avLst/>
              </a:prstGeom>
            </p:spPr>
            <p:txBody>
              <a:bodyPr anchor="ctr" rtlCol="false" tIns="45864" lIns="45864" bIns="45864" rIns="45864"/>
              <a:lstStyle/>
              <a:p>
                <a:pPr algn="ctr">
                  <a:lnSpc>
                    <a:spcPts val="1948"/>
                  </a:lnSpc>
                </a:pPr>
                <a:r>
                  <a:rPr lang="en-US" sz="1391">
                    <a:solidFill>
                      <a:srgbClr val="000000"/>
                    </a:solidFill>
                    <a:latin typeface="Klima"/>
                  </a:rPr>
                  <a:t>       Department of AI &amp; ML, SIT, Pune</a:t>
                </a:r>
              </a:p>
            </p:txBody>
          </p:sp>
        </p:grpSp>
        <p:grpSp>
          <p:nvGrpSpPr>
            <p:cNvPr name="Group 10" id="10"/>
            <p:cNvGrpSpPr/>
            <p:nvPr/>
          </p:nvGrpSpPr>
          <p:grpSpPr>
            <a:xfrm rot="0">
              <a:off x="0" y="0"/>
              <a:ext cx="948992" cy="94899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5039"/>
              </a:solidFill>
            </p:spPr>
          </p:sp>
          <p:sp>
            <p:nvSpPr>
              <p:cNvPr name="TextBox 12" id="12"/>
              <p:cNvSpPr txBox="true"/>
              <p:nvPr/>
            </p:nvSpPr>
            <p:spPr>
              <a:xfrm>
                <a:off x="76200" y="-19050"/>
                <a:ext cx="660400" cy="755650"/>
              </a:xfrm>
              <a:prstGeom prst="rect">
                <a:avLst/>
              </a:prstGeom>
            </p:spPr>
            <p:txBody>
              <a:bodyPr anchor="ctr" rtlCol="false" tIns="45864" lIns="45864" bIns="45864" rIns="45864"/>
              <a:lstStyle/>
              <a:p>
                <a:pPr algn="ctr">
                  <a:lnSpc>
                    <a:spcPts val="3220"/>
                  </a:lnSpc>
                </a:pPr>
                <a:r>
                  <a:rPr lang="en-US" sz="2300">
                    <a:solidFill>
                      <a:srgbClr val="000000"/>
                    </a:solidFill>
                    <a:latin typeface="Klima"/>
                  </a:rPr>
                  <a:t>7</a:t>
                </a:r>
              </a:p>
            </p:txBody>
          </p:sp>
        </p:grpSp>
      </p:grpSp>
      <p:sp>
        <p:nvSpPr>
          <p:cNvPr name="Freeform 13" id="13"/>
          <p:cNvSpPr/>
          <p:nvPr/>
        </p:nvSpPr>
        <p:spPr>
          <a:xfrm flipH="false" flipV="false" rot="0">
            <a:off x="5239780" y="2347211"/>
            <a:ext cx="9467963" cy="6088095"/>
          </a:xfrm>
          <a:custGeom>
            <a:avLst/>
            <a:gdLst/>
            <a:ahLst/>
            <a:cxnLst/>
            <a:rect r="r" b="b" t="t" l="l"/>
            <a:pathLst>
              <a:path h="6088095" w="9467963">
                <a:moveTo>
                  <a:pt x="0" y="0"/>
                </a:moveTo>
                <a:lnTo>
                  <a:pt x="9467964" y="0"/>
                </a:lnTo>
                <a:lnTo>
                  <a:pt x="9467964" y="6088095"/>
                </a:lnTo>
                <a:lnTo>
                  <a:pt x="0" y="6088095"/>
                </a:lnTo>
                <a:lnTo>
                  <a:pt x="0" y="0"/>
                </a:lnTo>
                <a:close/>
              </a:path>
            </a:pathLst>
          </a:custGeom>
          <a:blipFill>
            <a:blip r:embed="rId9"/>
            <a:stretch>
              <a:fillRect l="0" t="0" r="0" b="0"/>
            </a:stretch>
          </a:blipFill>
        </p:spPr>
      </p:sp>
      <p:sp>
        <p:nvSpPr>
          <p:cNvPr name="TextBox 14" id="14"/>
          <p:cNvSpPr txBox="true"/>
          <p:nvPr/>
        </p:nvSpPr>
        <p:spPr>
          <a:xfrm rot="0">
            <a:off x="9139238" y="4877435"/>
            <a:ext cx="9525" cy="436880"/>
          </a:xfrm>
          <a:prstGeom prst="rect">
            <a:avLst/>
          </a:prstGeom>
        </p:spPr>
        <p:txBody>
          <a:bodyPr anchor="t" rtlCol="false" tIns="0" lIns="0" bIns="0" rIns="0">
            <a:spAutoFit/>
          </a:bodyPr>
          <a:lstStyle/>
          <a:p>
            <a:pPr algn="ctr">
              <a:lnSpc>
                <a:spcPts val="3220"/>
              </a:lnSpc>
              <a:spcBef>
                <a:spcPct val="0"/>
              </a:spcBef>
            </a:pPr>
          </a:p>
        </p:txBody>
      </p:sp>
      <p:sp>
        <p:nvSpPr>
          <p:cNvPr name="TextBox 15" id="15"/>
          <p:cNvSpPr txBox="true"/>
          <p:nvPr/>
        </p:nvSpPr>
        <p:spPr>
          <a:xfrm rot="0">
            <a:off x="666479" y="471160"/>
            <a:ext cx="13353834" cy="1171575"/>
          </a:xfrm>
          <a:prstGeom prst="rect">
            <a:avLst/>
          </a:prstGeom>
        </p:spPr>
        <p:txBody>
          <a:bodyPr anchor="t" rtlCol="false" tIns="0" lIns="0" bIns="0" rIns="0">
            <a:spAutoFit/>
          </a:bodyPr>
          <a:lstStyle/>
          <a:p>
            <a:pPr algn="l" marL="0" indent="0" lvl="0">
              <a:lnSpc>
                <a:spcPts val="9240"/>
              </a:lnSpc>
              <a:spcBef>
                <a:spcPct val="0"/>
              </a:spcBef>
            </a:pPr>
            <a:r>
              <a:rPr lang="en-US" sz="7700">
                <a:solidFill>
                  <a:srgbClr val="000000"/>
                </a:solidFill>
                <a:latin typeface="Squada One"/>
              </a:rPr>
              <a:t>EDA GRAPHS OF DATASET ( DIABETES )</a:t>
            </a:r>
          </a:p>
        </p:txBody>
      </p:sp>
      <p:sp>
        <p:nvSpPr>
          <p:cNvPr name="TextBox 16" id="16"/>
          <p:cNvSpPr txBox="true"/>
          <p:nvPr/>
        </p:nvSpPr>
        <p:spPr>
          <a:xfrm rot="0">
            <a:off x="666479" y="414665"/>
            <a:ext cx="13353834" cy="1171575"/>
          </a:xfrm>
          <a:prstGeom prst="rect">
            <a:avLst/>
          </a:prstGeom>
        </p:spPr>
        <p:txBody>
          <a:bodyPr anchor="t" rtlCol="false" tIns="0" lIns="0" bIns="0" rIns="0">
            <a:spAutoFit/>
          </a:bodyPr>
          <a:lstStyle/>
          <a:p>
            <a:pPr algn="l" marL="0" indent="0" lvl="0">
              <a:lnSpc>
                <a:spcPts val="9240"/>
              </a:lnSpc>
              <a:spcBef>
                <a:spcPct val="0"/>
              </a:spcBef>
            </a:pPr>
            <a:r>
              <a:rPr lang="en-US" sz="7700">
                <a:solidFill>
                  <a:srgbClr val="C55039"/>
                </a:solidFill>
                <a:latin typeface="Squada One"/>
              </a:rPr>
              <a:t>EDA GRAPHS OF DATASET ( DIABETES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false" flipV="true" rot="0">
            <a:off x="-1133714" y="9603883"/>
            <a:ext cx="20555429" cy="2389569"/>
          </a:xfrm>
          <a:custGeom>
            <a:avLst/>
            <a:gdLst/>
            <a:ahLst/>
            <a:cxnLst/>
            <a:rect r="r" b="b" t="t" l="l"/>
            <a:pathLst>
              <a:path h="2389569" w="20555429">
                <a:moveTo>
                  <a:pt x="0" y="2389568"/>
                </a:moveTo>
                <a:lnTo>
                  <a:pt x="20555428" y="2389568"/>
                </a:lnTo>
                <a:lnTo>
                  <a:pt x="20555428" y="0"/>
                </a:lnTo>
                <a:lnTo>
                  <a:pt x="0" y="0"/>
                </a:lnTo>
                <a:lnTo>
                  <a:pt x="0" y="238956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79065" y="7712161"/>
            <a:ext cx="1647897" cy="2574839"/>
          </a:xfrm>
          <a:custGeom>
            <a:avLst/>
            <a:gdLst/>
            <a:ahLst/>
            <a:cxnLst/>
            <a:rect r="r" b="b" t="t" l="l"/>
            <a:pathLst>
              <a:path h="2574839" w="1647897">
                <a:moveTo>
                  <a:pt x="0" y="0"/>
                </a:moveTo>
                <a:lnTo>
                  <a:pt x="1647897" y="0"/>
                </a:lnTo>
                <a:lnTo>
                  <a:pt x="1647897" y="2574839"/>
                </a:lnTo>
                <a:lnTo>
                  <a:pt x="0" y="25748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4020313" y="466890"/>
            <a:ext cx="4045694" cy="711744"/>
            <a:chOff x="0" y="0"/>
            <a:chExt cx="5394259" cy="948992"/>
          </a:xfrm>
        </p:grpSpPr>
        <p:grpSp>
          <p:nvGrpSpPr>
            <p:cNvPr name="Group 6" id="6"/>
            <p:cNvGrpSpPr/>
            <p:nvPr/>
          </p:nvGrpSpPr>
          <p:grpSpPr>
            <a:xfrm rot="0">
              <a:off x="0" y="184480"/>
              <a:ext cx="5394259" cy="580032"/>
              <a:chOff x="0" y="0"/>
              <a:chExt cx="1214331" cy="130574"/>
            </a:xfrm>
          </p:grpSpPr>
          <p:sp>
            <p:nvSpPr>
              <p:cNvPr name="Freeform 7" id="7"/>
              <p:cNvSpPr/>
              <p:nvPr/>
            </p:nvSpPr>
            <p:spPr>
              <a:xfrm flipH="false" flipV="false" rot="0">
                <a:off x="0" y="0"/>
                <a:ext cx="1214331" cy="130574"/>
              </a:xfrm>
              <a:custGeom>
                <a:avLst/>
                <a:gdLst/>
                <a:ahLst/>
                <a:cxnLst/>
                <a:rect r="r" b="b" t="t" l="l"/>
                <a:pathLst>
                  <a:path h="130574" w="1214331">
                    <a:moveTo>
                      <a:pt x="65287" y="0"/>
                    </a:moveTo>
                    <a:lnTo>
                      <a:pt x="1149044" y="0"/>
                    </a:lnTo>
                    <a:cubicBezTo>
                      <a:pt x="1166359" y="0"/>
                      <a:pt x="1182965" y="6878"/>
                      <a:pt x="1195209" y="19122"/>
                    </a:cubicBezTo>
                    <a:cubicBezTo>
                      <a:pt x="1207452" y="31366"/>
                      <a:pt x="1214331" y="47972"/>
                      <a:pt x="1214331" y="65287"/>
                    </a:cubicBezTo>
                    <a:lnTo>
                      <a:pt x="1214331" y="65287"/>
                    </a:lnTo>
                    <a:cubicBezTo>
                      <a:pt x="1214331" y="101344"/>
                      <a:pt x="1185101" y="130574"/>
                      <a:pt x="1149044" y="130574"/>
                    </a:cubicBezTo>
                    <a:lnTo>
                      <a:pt x="65287" y="130574"/>
                    </a:lnTo>
                    <a:cubicBezTo>
                      <a:pt x="29230" y="130574"/>
                      <a:pt x="0" y="101344"/>
                      <a:pt x="0" y="65287"/>
                    </a:cubicBezTo>
                    <a:lnTo>
                      <a:pt x="0" y="65287"/>
                    </a:lnTo>
                    <a:cubicBezTo>
                      <a:pt x="0" y="29230"/>
                      <a:pt x="29230" y="0"/>
                      <a:pt x="65287" y="0"/>
                    </a:cubicBezTo>
                    <a:close/>
                  </a:path>
                </a:pathLst>
              </a:custGeom>
              <a:solidFill>
                <a:srgbClr val="C55039"/>
              </a:solidFill>
            </p:spPr>
          </p:sp>
          <p:sp>
            <p:nvSpPr>
              <p:cNvPr name="TextBox 8" id="8"/>
              <p:cNvSpPr txBox="true"/>
              <p:nvPr/>
            </p:nvSpPr>
            <p:spPr>
              <a:xfrm>
                <a:off x="0" y="-57150"/>
                <a:ext cx="1214331" cy="187724"/>
              </a:xfrm>
              <a:prstGeom prst="rect">
                <a:avLst/>
              </a:prstGeom>
            </p:spPr>
            <p:txBody>
              <a:bodyPr anchor="ctr" rtlCol="false" tIns="45864" lIns="45864" bIns="45864" rIns="45864"/>
              <a:lstStyle/>
              <a:p>
                <a:pPr algn="ctr">
                  <a:lnSpc>
                    <a:spcPts val="1948"/>
                  </a:lnSpc>
                </a:pPr>
                <a:r>
                  <a:rPr lang="en-US" sz="1391">
                    <a:solidFill>
                      <a:srgbClr val="000000"/>
                    </a:solidFill>
                    <a:latin typeface="Klima"/>
                  </a:rPr>
                  <a:t>       Department of AI &amp; ML, SIT, Pune</a:t>
                </a:r>
              </a:p>
            </p:txBody>
          </p:sp>
        </p:grpSp>
        <p:grpSp>
          <p:nvGrpSpPr>
            <p:cNvPr name="Group 9" id="9"/>
            <p:cNvGrpSpPr/>
            <p:nvPr/>
          </p:nvGrpSpPr>
          <p:grpSpPr>
            <a:xfrm rot="0">
              <a:off x="0" y="0"/>
              <a:ext cx="948992" cy="94899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5039"/>
              </a:solidFill>
            </p:spPr>
          </p:sp>
          <p:sp>
            <p:nvSpPr>
              <p:cNvPr name="TextBox 11" id="11"/>
              <p:cNvSpPr txBox="true"/>
              <p:nvPr/>
            </p:nvSpPr>
            <p:spPr>
              <a:xfrm>
                <a:off x="76200" y="-19050"/>
                <a:ext cx="660400" cy="755650"/>
              </a:xfrm>
              <a:prstGeom prst="rect">
                <a:avLst/>
              </a:prstGeom>
            </p:spPr>
            <p:txBody>
              <a:bodyPr anchor="ctr" rtlCol="false" tIns="45864" lIns="45864" bIns="45864" rIns="45864"/>
              <a:lstStyle/>
              <a:p>
                <a:pPr algn="ctr">
                  <a:lnSpc>
                    <a:spcPts val="3220"/>
                  </a:lnSpc>
                </a:pPr>
                <a:r>
                  <a:rPr lang="en-US" sz="2300">
                    <a:solidFill>
                      <a:srgbClr val="000000"/>
                    </a:solidFill>
                    <a:latin typeface="Klima"/>
                  </a:rPr>
                  <a:t>8</a:t>
                </a:r>
              </a:p>
            </p:txBody>
          </p:sp>
        </p:grpSp>
      </p:grpSp>
      <p:sp>
        <p:nvSpPr>
          <p:cNvPr name="Freeform 12" id="12"/>
          <p:cNvSpPr/>
          <p:nvPr/>
        </p:nvSpPr>
        <p:spPr>
          <a:xfrm flipH="false" flipV="false" rot="0">
            <a:off x="435451" y="1975468"/>
            <a:ext cx="16823849" cy="6681315"/>
          </a:xfrm>
          <a:custGeom>
            <a:avLst/>
            <a:gdLst/>
            <a:ahLst/>
            <a:cxnLst/>
            <a:rect r="r" b="b" t="t" l="l"/>
            <a:pathLst>
              <a:path h="6681315" w="16823849">
                <a:moveTo>
                  <a:pt x="0" y="0"/>
                </a:moveTo>
                <a:lnTo>
                  <a:pt x="16823849" y="0"/>
                </a:lnTo>
                <a:lnTo>
                  <a:pt x="16823849" y="6681315"/>
                </a:lnTo>
                <a:lnTo>
                  <a:pt x="0" y="6681315"/>
                </a:lnTo>
                <a:lnTo>
                  <a:pt x="0" y="0"/>
                </a:lnTo>
                <a:close/>
              </a:path>
            </a:pathLst>
          </a:custGeom>
          <a:blipFill>
            <a:blip r:embed="rId7"/>
            <a:stretch>
              <a:fillRect l="0" t="-286" r="-22947" b="-1103"/>
            </a:stretch>
          </a:blipFill>
        </p:spPr>
      </p:sp>
      <p:sp>
        <p:nvSpPr>
          <p:cNvPr name="TextBox 13" id="13"/>
          <p:cNvSpPr txBox="true"/>
          <p:nvPr/>
        </p:nvSpPr>
        <p:spPr>
          <a:xfrm rot="0">
            <a:off x="9139238" y="4877435"/>
            <a:ext cx="9525" cy="436880"/>
          </a:xfrm>
          <a:prstGeom prst="rect">
            <a:avLst/>
          </a:prstGeom>
        </p:spPr>
        <p:txBody>
          <a:bodyPr anchor="t" rtlCol="false" tIns="0" lIns="0" bIns="0" rIns="0">
            <a:spAutoFit/>
          </a:bodyPr>
          <a:lstStyle/>
          <a:p>
            <a:pPr algn="ctr">
              <a:lnSpc>
                <a:spcPts val="3220"/>
              </a:lnSpc>
              <a:spcBef>
                <a:spcPct val="0"/>
              </a:spcBef>
            </a:pPr>
          </a:p>
        </p:txBody>
      </p:sp>
      <p:sp>
        <p:nvSpPr>
          <p:cNvPr name="TextBox 14" id="14"/>
          <p:cNvSpPr txBox="true"/>
          <p:nvPr/>
        </p:nvSpPr>
        <p:spPr>
          <a:xfrm rot="0">
            <a:off x="666479" y="523386"/>
            <a:ext cx="13353834" cy="1171575"/>
          </a:xfrm>
          <a:prstGeom prst="rect">
            <a:avLst/>
          </a:prstGeom>
        </p:spPr>
        <p:txBody>
          <a:bodyPr anchor="t" rtlCol="false" tIns="0" lIns="0" bIns="0" rIns="0">
            <a:spAutoFit/>
          </a:bodyPr>
          <a:lstStyle/>
          <a:p>
            <a:pPr algn="l" marL="0" indent="0" lvl="0">
              <a:lnSpc>
                <a:spcPts val="9240"/>
              </a:lnSpc>
              <a:spcBef>
                <a:spcPct val="0"/>
              </a:spcBef>
            </a:pPr>
            <a:r>
              <a:rPr lang="en-US" sz="7700">
                <a:solidFill>
                  <a:srgbClr val="000000"/>
                </a:solidFill>
                <a:latin typeface="Squada One"/>
              </a:rPr>
              <a:t>EDA GRAPHS OF DATASET ( DIABETES )</a:t>
            </a:r>
          </a:p>
        </p:txBody>
      </p:sp>
      <p:sp>
        <p:nvSpPr>
          <p:cNvPr name="TextBox 15" id="15"/>
          <p:cNvSpPr txBox="true"/>
          <p:nvPr/>
        </p:nvSpPr>
        <p:spPr>
          <a:xfrm rot="0">
            <a:off x="666479" y="466890"/>
            <a:ext cx="13353834" cy="1171575"/>
          </a:xfrm>
          <a:prstGeom prst="rect">
            <a:avLst/>
          </a:prstGeom>
        </p:spPr>
        <p:txBody>
          <a:bodyPr anchor="t" rtlCol="false" tIns="0" lIns="0" bIns="0" rIns="0">
            <a:spAutoFit/>
          </a:bodyPr>
          <a:lstStyle/>
          <a:p>
            <a:pPr algn="l" marL="0" indent="0" lvl="0">
              <a:lnSpc>
                <a:spcPts val="9240"/>
              </a:lnSpc>
              <a:spcBef>
                <a:spcPct val="0"/>
              </a:spcBef>
            </a:pPr>
            <a:r>
              <a:rPr lang="en-US" sz="7700">
                <a:solidFill>
                  <a:srgbClr val="C55039"/>
                </a:solidFill>
                <a:latin typeface="Squada One"/>
              </a:rPr>
              <a:t>EDA GRAPHS OF DATASET ( DIABETES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false" flipV="true" rot="0">
            <a:off x="-1133714" y="9603883"/>
            <a:ext cx="20555429" cy="2389569"/>
          </a:xfrm>
          <a:custGeom>
            <a:avLst/>
            <a:gdLst/>
            <a:ahLst/>
            <a:cxnLst/>
            <a:rect r="r" b="b" t="t" l="l"/>
            <a:pathLst>
              <a:path h="2389569" w="20555429">
                <a:moveTo>
                  <a:pt x="0" y="2389568"/>
                </a:moveTo>
                <a:lnTo>
                  <a:pt x="20555428" y="2389568"/>
                </a:lnTo>
                <a:lnTo>
                  <a:pt x="20555428" y="0"/>
                </a:lnTo>
                <a:lnTo>
                  <a:pt x="0" y="0"/>
                </a:lnTo>
                <a:lnTo>
                  <a:pt x="0" y="238956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361157" y="1863433"/>
            <a:ext cx="12859196" cy="7522630"/>
          </a:xfrm>
          <a:custGeom>
            <a:avLst/>
            <a:gdLst/>
            <a:ahLst/>
            <a:cxnLst/>
            <a:rect r="r" b="b" t="t" l="l"/>
            <a:pathLst>
              <a:path h="7522630" w="12859196">
                <a:moveTo>
                  <a:pt x="0" y="0"/>
                </a:moveTo>
                <a:lnTo>
                  <a:pt x="12859195" y="0"/>
                </a:lnTo>
                <a:lnTo>
                  <a:pt x="12859195" y="7522629"/>
                </a:lnTo>
                <a:lnTo>
                  <a:pt x="0" y="75226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2341" y="5143500"/>
            <a:ext cx="2914621" cy="4554095"/>
          </a:xfrm>
          <a:custGeom>
            <a:avLst/>
            <a:gdLst/>
            <a:ahLst/>
            <a:cxnLst/>
            <a:rect r="r" b="b" t="t" l="l"/>
            <a:pathLst>
              <a:path h="4554095" w="2914621">
                <a:moveTo>
                  <a:pt x="0" y="0"/>
                </a:moveTo>
                <a:lnTo>
                  <a:pt x="2914621" y="0"/>
                </a:lnTo>
                <a:lnTo>
                  <a:pt x="2914621" y="4554095"/>
                </a:lnTo>
                <a:lnTo>
                  <a:pt x="0" y="455409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4020313" y="466890"/>
            <a:ext cx="4045694" cy="711744"/>
            <a:chOff x="0" y="0"/>
            <a:chExt cx="5394259" cy="948992"/>
          </a:xfrm>
        </p:grpSpPr>
        <p:grpSp>
          <p:nvGrpSpPr>
            <p:cNvPr name="Group 7" id="7"/>
            <p:cNvGrpSpPr/>
            <p:nvPr/>
          </p:nvGrpSpPr>
          <p:grpSpPr>
            <a:xfrm rot="0">
              <a:off x="0" y="184480"/>
              <a:ext cx="5394259" cy="580032"/>
              <a:chOff x="0" y="0"/>
              <a:chExt cx="1214331" cy="130574"/>
            </a:xfrm>
          </p:grpSpPr>
          <p:sp>
            <p:nvSpPr>
              <p:cNvPr name="Freeform 8" id="8"/>
              <p:cNvSpPr/>
              <p:nvPr/>
            </p:nvSpPr>
            <p:spPr>
              <a:xfrm flipH="false" flipV="false" rot="0">
                <a:off x="0" y="0"/>
                <a:ext cx="1214331" cy="130574"/>
              </a:xfrm>
              <a:custGeom>
                <a:avLst/>
                <a:gdLst/>
                <a:ahLst/>
                <a:cxnLst/>
                <a:rect r="r" b="b" t="t" l="l"/>
                <a:pathLst>
                  <a:path h="130574" w="1214331">
                    <a:moveTo>
                      <a:pt x="65287" y="0"/>
                    </a:moveTo>
                    <a:lnTo>
                      <a:pt x="1149044" y="0"/>
                    </a:lnTo>
                    <a:cubicBezTo>
                      <a:pt x="1166359" y="0"/>
                      <a:pt x="1182965" y="6878"/>
                      <a:pt x="1195209" y="19122"/>
                    </a:cubicBezTo>
                    <a:cubicBezTo>
                      <a:pt x="1207452" y="31366"/>
                      <a:pt x="1214331" y="47972"/>
                      <a:pt x="1214331" y="65287"/>
                    </a:cubicBezTo>
                    <a:lnTo>
                      <a:pt x="1214331" y="65287"/>
                    </a:lnTo>
                    <a:cubicBezTo>
                      <a:pt x="1214331" y="101344"/>
                      <a:pt x="1185101" y="130574"/>
                      <a:pt x="1149044" y="130574"/>
                    </a:cubicBezTo>
                    <a:lnTo>
                      <a:pt x="65287" y="130574"/>
                    </a:lnTo>
                    <a:cubicBezTo>
                      <a:pt x="29230" y="130574"/>
                      <a:pt x="0" y="101344"/>
                      <a:pt x="0" y="65287"/>
                    </a:cubicBezTo>
                    <a:lnTo>
                      <a:pt x="0" y="65287"/>
                    </a:lnTo>
                    <a:cubicBezTo>
                      <a:pt x="0" y="29230"/>
                      <a:pt x="29230" y="0"/>
                      <a:pt x="65287" y="0"/>
                    </a:cubicBezTo>
                    <a:close/>
                  </a:path>
                </a:pathLst>
              </a:custGeom>
              <a:solidFill>
                <a:srgbClr val="C55039"/>
              </a:solidFill>
            </p:spPr>
          </p:sp>
          <p:sp>
            <p:nvSpPr>
              <p:cNvPr name="TextBox 9" id="9"/>
              <p:cNvSpPr txBox="true"/>
              <p:nvPr/>
            </p:nvSpPr>
            <p:spPr>
              <a:xfrm>
                <a:off x="0" y="-57150"/>
                <a:ext cx="1214331" cy="187724"/>
              </a:xfrm>
              <a:prstGeom prst="rect">
                <a:avLst/>
              </a:prstGeom>
            </p:spPr>
            <p:txBody>
              <a:bodyPr anchor="ctr" rtlCol="false" tIns="45864" lIns="45864" bIns="45864" rIns="45864"/>
              <a:lstStyle/>
              <a:p>
                <a:pPr algn="ctr">
                  <a:lnSpc>
                    <a:spcPts val="1948"/>
                  </a:lnSpc>
                </a:pPr>
                <a:r>
                  <a:rPr lang="en-US" sz="1391">
                    <a:solidFill>
                      <a:srgbClr val="000000"/>
                    </a:solidFill>
                    <a:latin typeface="Klima"/>
                  </a:rPr>
                  <a:t>       Department of AI &amp; ML, SIT, Pune</a:t>
                </a:r>
              </a:p>
            </p:txBody>
          </p:sp>
        </p:grpSp>
        <p:grpSp>
          <p:nvGrpSpPr>
            <p:cNvPr name="Group 10" id="10"/>
            <p:cNvGrpSpPr/>
            <p:nvPr/>
          </p:nvGrpSpPr>
          <p:grpSpPr>
            <a:xfrm rot="0">
              <a:off x="0" y="0"/>
              <a:ext cx="948992" cy="94899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5039"/>
              </a:solidFill>
            </p:spPr>
          </p:sp>
          <p:sp>
            <p:nvSpPr>
              <p:cNvPr name="TextBox 12" id="12"/>
              <p:cNvSpPr txBox="true"/>
              <p:nvPr/>
            </p:nvSpPr>
            <p:spPr>
              <a:xfrm>
                <a:off x="76200" y="-19050"/>
                <a:ext cx="660400" cy="755650"/>
              </a:xfrm>
              <a:prstGeom prst="rect">
                <a:avLst/>
              </a:prstGeom>
            </p:spPr>
            <p:txBody>
              <a:bodyPr anchor="ctr" rtlCol="false" tIns="45864" lIns="45864" bIns="45864" rIns="45864"/>
              <a:lstStyle/>
              <a:p>
                <a:pPr algn="ctr">
                  <a:lnSpc>
                    <a:spcPts val="3220"/>
                  </a:lnSpc>
                </a:pPr>
                <a:r>
                  <a:rPr lang="en-US" sz="2300">
                    <a:solidFill>
                      <a:srgbClr val="000000"/>
                    </a:solidFill>
                    <a:latin typeface="Klima"/>
                  </a:rPr>
                  <a:t>9</a:t>
                </a:r>
              </a:p>
            </p:txBody>
          </p:sp>
        </p:grpSp>
      </p:grpSp>
      <p:sp>
        <p:nvSpPr>
          <p:cNvPr name="Freeform 13" id="13"/>
          <p:cNvSpPr/>
          <p:nvPr/>
        </p:nvSpPr>
        <p:spPr>
          <a:xfrm flipH="false" flipV="false" rot="0">
            <a:off x="5165950" y="2268664"/>
            <a:ext cx="8854363" cy="6234083"/>
          </a:xfrm>
          <a:custGeom>
            <a:avLst/>
            <a:gdLst/>
            <a:ahLst/>
            <a:cxnLst/>
            <a:rect r="r" b="b" t="t" l="l"/>
            <a:pathLst>
              <a:path h="6234083" w="8854363">
                <a:moveTo>
                  <a:pt x="0" y="0"/>
                </a:moveTo>
                <a:lnTo>
                  <a:pt x="8854363" y="0"/>
                </a:lnTo>
                <a:lnTo>
                  <a:pt x="8854363" y="6234083"/>
                </a:lnTo>
                <a:lnTo>
                  <a:pt x="0" y="6234083"/>
                </a:lnTo>
                <a:lnTo>
                  <a:pt x="0" y="0"/>
                </a:lnTo>
                <a:close/>
              </a:path>
            </a:pathLst>
          </a:custGeom>
          <a:blipFill>
            <a:blip r:embed="rId9"/>
            <a:stretch>
              <a:fillRect l="0" t="0" r="0" b="0"/>
            </a:stretch>
          </a:blipFill>
        </p:spPr>
      </p:sp>
      <p:sp>
        <p:nvSpPr>
          <p:cNvPr name="TextBox 14" id="14"/>
          <p:cNvSpPr txBox="true"/>
          <p:nvPr/>
        </p:nvSpPr>
        <p:spPr>
          <a:xfrm rot="0">
            <a:off x="9139238" y="4877435"/>
            <a:ext cx="9525" cy="436880"/>
          </a:xfrm>
          <a:prstGeom prst="rect">
            <a:avLst/>
          </a:prstGeom>
        </p:spPr>
        <p:txBody>
          <a:bodyPr anchor="t" rtlCol="false" tIns="0" lIns="0" bIns="0" rIns="0">
            <a:spAutoFit/>
          </a:bodyPr>
          <a:lstStyle/>
          <a:p>
            <a:pPr algn="ctr">
              <a:lnSpc>
                <a:spcPts val="3220"/>
              </a:lnSpc>
              <a:spcBef>
                <a:spcPct val="0"/>
              </a:spcBef>
            </a:pPr>
          </a:p>
        </p:txBody>
      </p:sp>
      <p:sp>
        <p:nvSpPr>
          <p:cNvPr name="TextBox 15" id="15"/>
          <p:cNvSpPr txBox="true"/>
          <p:nvPr/>
        </p:nvSpPr>
        <p:spPr>
          <a:xfrm rot="0">
            <a:off x="866168" y="506844"/>
            <a:ext cx="12904843" cy="1133145"/>
          </a:xfrm>
          <a:prstGeom prst="rect">
            <a:avLst/>
          </a:prstGeom>
        </p:spPr>
        <p:txBody>
          <a:bodyPr anchor="t" rtlCol="false" tIns="0" lIns="0" bIns="0" rIns="0">
            <a:spAutoFit/>
          </a:bodyPr>
          <a:lstStyle/>
          <a:p>
            <a:pPr algn="l" marL="0" indent="0" lvl="0">
              <a:lnSpc>
                <a:spcPts val="8847"/>
              </a:lnSpc>
              <a:spcBef>
                <a:spcPct val="0"/>
              </a:spcBef>
            </a:pPr>
            <a:r>
              <a:rPr lang="en-US" sz="7372">
                <a:solidFill>
                  <a:srgbClr val="000000"/>
                </a:solidFill>
                <a:latin typeface="Squada One"/>
              </a:rPr>
              <a:t>EDA GRAPHS OF DATASET ( HEART )</a:t>
            </a:r>
          </a:p>
        </p:txBody>
      </p:sp>
      <p:sp>
        <p:nvSpPr>
          <p:cNvPr name="TextBox 16" id="16"/>
          <p:cNvSpPr txBox="true"/>
          <p:nvPr/>
        </p:nvSpPr>
        <p:spPr>
          <a:xfrm rot="0">
            <a:off x="866168" y="457365"/>
            <a:ext cx="12904843" cy="1133145"/>
          </a:xfrm>
          <a:prstGeom prst="rect">
            <a:avLst/>
          </a:prstGeom>
        </p:spPr>
        <p:txBody>
          <a:bodyPr anchor="t" rtlCol="false" tIns="0" lIns="0" bIns="0" rIns="0">
            <a:spAutoFit/>
          </a:bodyPr>
          <a:lstStyle/>
          <a:p>
            <a:pPr algn="l" marL="0" indent="0" lvl="0">
              <a:lnSpc>
                <a:spcPts val="8847"/>
              </a:lnSpc>
              <a:spcBef>
                <a:spcPct val="0"/>
              </a:spcBef>
            </a:pPr>
            <a:r>
              <a:rPr lang="en-US" sz="7372">
                <a:solidFill>
                  <a:srgbClr val="C55039"/>
                </a:solidFill>
                <a:latin typeface="Squada One"/>
              </a:rPr>
              <a:t>EDA GRAPHS OF DATASET ( HEART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DAFuDfachYg</dc:identifier>
  <dcterms:modified xsi:type="dcterms:W3CDTF">2011-08-01T06:04:30Z</dcterms:modified>
  <cp:revision>1</cp:revision>
  <dc:title>PDS</dc:title>
</cp:coreProperties>
</file>